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7"/>
  </p:notesMasterIdLst>
  <p:sldIdLst>
    <p:sldId id="256" r:id="rId3"/>
    <p:sldId id="294" r:id="rId4"/>
    <p:sldId id="295" r:id="rId5"/>
    <p:sldId id="259" r:id="rId6"/>
    <p:sldId id="297" r:id="rId7"/>
    <p:sldId id="296" r:id="rId8"/>
    <p:sldId id="380" r:id="rId9"/>
    <p:sldId id="401" r:id="rId10"/>
    <p:sldId id="383" r:id="rId11"/>
    <p:sldId id="384" r:id="rId12"/>
    <p:sldId id="385" r:id="rId13"/>
    <p:sldId id="386" r:id="rId14"/>
    <p:sldId id="394" r:id="rId15"/>
    <p:sldId id="387" r:id="rId16"/>
    <p:sldId id="395" r:id="rId17"/>
    <p:sldId id="388" r:id="rId18"/>
    <p:sldId id="396" r:id="rId19"/>
    <p:sldId id="389" r:id="rId20"/>
    <p:sldId id="393" r:id="rId21"/>
    <p:sldId id="381" r:id="rId22"/>
    <p:sldId id="402" r:id="rId23"/>
    <p:sldId id="397" r:id="rId24"/>
    <p:sldId id="316" r:id="rId25"/>
    <p:sldId id="390" r:id="rId26"/>
    <p:sldId id="398" r:id="rId27"/>
    <p:sldId id="391" r:id="rId28"/>
    <p:sldId id="399" r:id="rId29"/>
    <p:sldId id="392" r:id="rId30"/>
    <p:sldId id="382" r:id="rId31"/>
    <p:sldId id="273" r:id="rId32"/>
    <p:sldId id="403" r:id="rId33"/>
    <p:sldId id="404" r:id="rId34"/>
    <p:sldId id="257" r:id="rId35"/>
    <p:sldId id="407" r:id="rId36"/>
    <p:sldId id="405" r:id="rId37"/>
    <p:sldId id="400" r:id="rId38"/>
    <p:sldId id="342" r:id="rId39"/>
    <p:sldId id="347" r:id="rId40"/>
    <p:sldId id="349" r:id="rId41"/>
    <p:sldId id="348" r:id="rId42"/>
    <p:sldId id="352" r:id="rId43"/>
    <p:sldId id="353" r:id="rId44"/>
    <p:sldId id="351" r:id="rId45"/>
    <p:sldId id="293" r:id="rId46"/>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ctr" defTabSz="2438400" rtl="0" fontAlgn="auto" latinLnBrk="0" hangingPunct="0">
      <a:lnSpc>
        <a:spcPct val="100000"/>
      </a:lnSpc>
      <a:spcBef>
        <a:spcPts val="0"/>
      </a:spcBef>
      <a:spcAft>
        <a:spcPts val="0"/>
      </a:spcAft>
      <a:buClrTx/>
      <a:buSzTx/>
      <a:buFontTx/>
      <a:buNone/>
      <a:defRPr kumimoji="0" sz="2400" b="0" i="0" u="none" strike="noStrike" cap="none" spc="0" normalizeH="0" baseline="0">
        <a:ln>
          <a:noFill/>
        </a:ln>
        <a:solidFill>
          <a:srgbClr val="5E5E5E"/>
        </a:solidFill>
        <a:effectLst/>
        <a:uFillTx/>
        <a:latin typeface="+mn-lt"/>
        <a:ea typeface="+mn-ea"/>
        <a:cs typeface="+mn-cs"/>
        <a:sym typeface="Helvetica Neue"/>
      </a:defRPr>
    </a:lvl1pPr>
    <a:lvl2pPr marL="0" marR="0" indent="457200" algn="ctr" defTabSz="2438400" rtl="0" fontAlgn="auto" latinLnBrk="0" hangingPunct="0">
      <a:lnSpc>
        <a:spcPct val="100000"/>
      </a:lnSpc>
      <a:spcBef>
        <a:spcPts val="0"/>
      </a:spcBef>
      <a:spcAft>
        <a:spcPts val="0"/>
      </a:spcAft>
      <a:buClrTx/>
      <a:buSzTx/>
      <a:buFontTx/>
      <a:buNone/>
      <a:defRPr kumimoji="0" sz="24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400" rtl="0" fontAlgn="auto" latinLnBrk="0" hangingPunct="0">
      <a:lnSpc>
        <a:spcPct val="100000"/>
      </a:lnSpc>
      <a:spcBef>
        <a:spcPts val="0"/>
      </a:spcBef>
      <a:spcAft>
        <a:spcPts val="0"/>
      </a:spcAft>
      <a:buClrTx/>
      <a:buSzTx/>
      <a:buFontTx/>
      <a:buNone/>
      <a:defRPr kumimoji="0" sz="24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400" rtl="0" fontAlgn="auto" latinLnBrk="0" hangingPunct="0">
      <a:lnSpc>
        <a:spcPct val="100000"/>
      </a:lnSpc>
      <a:spcBef>
        <a:spcPts val="0"/>
      </a:spcBef>
      <a:spcAft>
        <a:spcPts val="0"/>
      </a:spcAft>
      <a:buClrTx/>
      <a:buSzTx/>
      <a:buFontTx/>
      <a:buNone/>
      <a:defRPr kumimoji="0" sz="24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400" rtl="0" fontAlgn="auto" latinLnBrk="0" hangingPunct="0">
      <a:lnSpc>
        <a:spcPct val="100000"/>
      </a:lnSpc>
      <a:spcBef>
        <a:spcPts val="0"/>
      </a:spcBef>
      <a:spcAft>
        <a:spcPts val="0"/>
      </a:spcAft>
      <a:buClrTx/>
      <a:buSzTx/>
      <a:buFontTx/>
      <a:buNone/>
      <a:defRPr kumimoji="0" sz="24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400" rtl="0" fontAlgn="auto" latinLnBrk="0" hangingPunct="0">
      <a:lnSpc>
        <a:spcPct val="100000"/>
      </a:lnSpc>
      <a:spcBef>
        <a:spcPts val="0"/>
      </a:spcBef>
      <a:spcAft>
        <a:spcPts val="0"/>
      </a:spcAft>
      <a:buClrTx/>
      <a:buSzTx/>
      <a:buFontTx/>
      <a:buNone/>
      <a:defRPr kumimoji="0" sz="24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400" rtl="0" fontAlgn="auto" latinLnBrk="0" hangingPunct="0">
      <a:lnSpc>
        <a:spcPct val="100000"/>
      </a:lnSpc>
      <a:spcBef>
        <a:spcPts val="0"/>
      </a:spcBef>
      <a:spcAft>
        <a:spcPts val="0"/>
      </a:spcAft>
      <a:buClrTx/>
      <a:buSzTx/>
      <a:buFontTx/>
      <a:buNone/>
      <a:defRPr kumimoji="0" sz="24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400" rtl="0" fontAlgn="auto" latinLnBrk="0" hangingPunct="0">
      <a:lnSpc>
        <a:spcPct val="100000"/>
      </a:lnSpc>
      <a:spcBef>
        <a:spcPts val="0"/>
      </a:spcBef>
      <a:spcAft>
        <a:spcPts val="0"/>
      </a:spcAft>
      <a:buClrTx/>
      <a:buSzTx/>
      <a:buFontTx/>
      <a:buNone/>
      <a:defRPr kumimoji="0" sz="24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400" rtl="0" fontAlgn="auto" latinLnBrk="0" hangingPunct="0">
      <a:lnSpc>
        <a:spcPct val="100000"/>
      </a:lnSpc>
      <a:spcBef>
        <a:spcPts val="0"/>
      </a:spcBef>
      <a:spcAft>
        <a:spcPts val="0"/>
      </a:spcAft>
      <a:buClrTx/>
      <a:buSzTx/>
      <a:buFontTx/>
      <a:buNone/>
      <a:defRPr kumimoji="0" sz="2400" b="0" i="0" u="none" strike="noStrike" cap="none" spc="0" normalizeH="0" baseline="0">
        <a:ln>
          <a:noFill/>
        </a:ln>
        <a:solidFill>
          <a:srgbClr val="5E5E5E"/>
        </a:solidFill>
        <a:effectLst/>
        <a:uFillTx/>
        <a:latin typeface="+mn-lt"/>
        <a:ea typeface="+mn-ea"/>
        <a:cs typeface="+mn-cs"/>
        <a:sym typeface="Helvetica Neue"/>
      </a:defRPr>
    </a:lvl9pPr>
  </p:defaultTextStyle>
  <p:extLst>
    <p:ext uri="{521415D9-36F7-43E2-AB2F-B90AF26B5E84}">
      <p14:sectionLst xmlns:p14="http://schemas.microsoft.com/office/powerpoint/2010/main">
        <p14:section name="标题+目录" id="{68DB0D6B-E648-40CA-BC65-14E1B884C629}">
          <p14:sldIdLst>
            <p14:sldId id="256"/>
            <p14:sldId id="294"/>
          </p14:sldIdLst>
        </p14:section>
        <p14:section name="第一部分  " id="{c6055afa-d7a7-47fb-994f-db933a52503a}">
          <p14:sldIdLst>
            <p14:sldId id="296"/>
            <p14:sldId id="295"/>
            <p14:sldId id="297"/>
            <p14:sldId id="259"/>
          </p14:sldIdLst>
        </p14:section>
        <p14:section name="第二部分" id="{15dc5146-fb54-4c3f-836a-f1944b48f071}">
          <p14:sldIdLst>
            <p14:sldId id="388"/>
            <p14:sldId id="384"/>
            <p14:sldId id="380"/>
            <p14:sldId id="401"/>
            <p14:sldId id="395"/>
            <p14:sldId id="386"/>
            <p14:sldId id="393"/>
            <p14:sldId id="394"/>
            <p14:sldId id="385"/>
            <p14:sldId id="383"/>
            <p14:sldId id="396"/>
            <p14:sldId id="387"/>
            <p14:sldId id="389"/>
          </p14:sldIdLst>
        </p14:section>
        <p14:section name="第三部分" id="{1246add0-9137-41c7-ada8-15aff910c98f}">
          <p14:sldIdLst>
            <p14:sldId id="391"/>
            <p14:sldId id="399"/>
            <p14:sldId id="392"/>
            <p14:sldId id="397"/>
            <p14:sldId id="398"/>
            <p14:sldId id="390"/>
            <p14:sldId id="402"/>
            <p14:sldId id="381"/>
            <p14:sldId id="316"/>
          </p14:sldIdLst>
        </p14:section>
        <p14:section name="第四部分" id="{9e8eba70-ab6a-405e-86c3-01434c353e10}">
          <p14:sldIdLst>
            <p14:sldId id="273"/>
            <p14:sldId id="403"/>
            <p14:sldId id="404"/>
            <p14:sldId id="400"/>
            <p14:sldId id="382"/>
            <p14:sldId id="405"/>
            <p14:sldId id="257"/>
            <p14:sldId id="407"/>
          </p14:sldIdLst>
        </p14:section>
        <p14:section name="条例核心&#13;" id="{1250320b-e1d1-40ac-9e88-53ab0b835356}">
          <p14:sldIdLst>
            <p14:sldId id="349"/>
            <p14:sldId id="348"/>
            <p14:sldId id="352"/>
            <p14:sldId id="353"/>
            <p14:sldId id="351"/>
            <p14:sldId id="347"/>
            <p14:sldId id="342"/>
          </p14:sldIdLst>
        </p14:section>
        <p14:section name="结束" id="{BB530FF5-0DFE-4228-9C98-A0C4E43758FA}">
          <p14:sldIdLst>
            <p14:sldId id="293"/>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940675A-B579-460E-94D1-54222C63F5D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25"/>
    <p:restoredTop sz="93730"/>
  </p:normalViewPr>
  <p:slideViewPr>
    <p:cSldViewPr snapToGrid="0" snapToObjects="1">
      <p:cViewPr varScale="1">
        <p:scale>
          <a:sx n="51" d="100"/>
          <a:sy n="51" d="100"/>
        </p:scale>
        <p:origin x="760" y="2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0" Type="http://schemas.openxmlformats.org/officeDocument/2006/relationships/tableStyles" Target="tableStyles.xml"/><Relationship Id="rId5" Type="http://schemas.openxmlformats.org/officeDocument/2006/relationships/slide" Target="slides/slide3.xml"/><Relationship Id="rId49" Type="http://schemas.openxmlformats.org/officeDocument/2006/relationships/viewProps" Target="viewProps.xml"/><Relationship Id="rId48" Type="http://schemas.openxmlformats.org/officeDocument/2006/relationships/presProps" Target="presProps.xml"/><Relationship Id="rId47" Type="http://schemas.openxmlformats.org/officeDocument/2006/relationships/notesMaster" Target="notesMasters/notesMaster1.xml"/><Relationship Id="rId46" Type="http://schemas.openxmlformats.org/officeDocument/2006/relationships/slide" Target="slides/slide44.xml"/><Relationship Id="rId45" Type="http://schemas.openxmlformats.org/officeDocument/2006/relationships/slide" Target="slides/slide43.xml"/><Relationship Id="rId44" Type="http://schemas.openxmlformats.org/officeDocument/2006/relationships/slide" Target="slides/slide42.xml"/><Relationship Id="rId43" Type="http://schemas.openxmlformats.org/officeDocument/2006/relationships/slide" Target="slides/slide41.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57" name="Shape 157"/>
          <p:cNvSpPr>
            <a:spLocks noGrp="1" noRot="1" noChangeAspect="1"/>
          </p:cNvSpPr>
          <p:nvPr>
            <p:ph type="sldImg"/>
          </p:nvPr>
        </p:nvSpPr>
        <p:spPr>
          <a:xfrm>
            <a:off x="1143000" y="685800"/>
            <a:ext cx="4572000" cy="3429000"/>
          </a:xfrm>
          <a:prstGeom prst="rect">
            <a:avLst/>
          </a:prstGeom>
        </p:spPr>
        <p:txBody>
          <a:bodyPr/>
          <a:lstStyle/>
          <a:p/>
        </p:txBody>
      </p:sp>
      <p:sp>
        <p:nvSpPr>
          <p:cNvPr id="158" name="Shape 158"/>
          <p:cNvSpPr>
            <a:spLocks noGrp="1"/>
          </p:cNvSpPr>
          <p:nvPr>
            <p:ph type="body" sz="quarter" idx="1"/>
          </p:nvPr>
        </p:nvSpPr>
        <p:spPr>
          <a:xfrm>
            <a:off x="914400" y="4343400"/>
            <a:ext cx="5029200" cy="4114800"/>
          </a:xfrm>
          <a:prstGeom prst="rect">
            <a:avLst/>
          </a:prstGeom>
        </p:spPr>
        <p:txBody>
          <a:bodyPr/>
          <a:lstStyle/>
          <a:p/>
        </p:txBody>
      </p:sp>
    </p:spTree>
  </p:cSld>
  <p:clrMap bg1="lt1" tx1="dk1" bg2="lt2" tx2="dk2" accent1="accent1" accent2="accent2" accent3="accent3" accent4="accent4" accent5="accent5" accent6="accent6" hlink="hlink" folHlink="folHlink"/>
  <p:notesStyle>
    <a:lvl1pPr defTabSz="457200" latinLnBrk="0">
      <a:lnSpc>
        <a:spcPct val="118000"/>
      </a:lnSpc>
      <a:defRPr sz="2200">
        <a:latin typeface="+mn-lt"/>
        <a:ea typeface="+mn-ea"/>
        <a:cs typeface="+mn-cs"/>
        <a:sym typeface="Helvetica Neue"/>
      </a:defRPr>
    </a:lvl1pPr>
    <a:lvl2pPr indent="228600" defTabSz="457200" latinLnBrk="0">
      <a:lnSpc>
        <a:spcPct val="118000"/>
      </a:lnSpc>
      <a:defRPr sz="2200">
        <a:latin typeface="+mn-lt"/>
        <a:ea typeface="+mn-ea"/>
        <a:cs typeface="+mn-cs"/>
        <a:sym typeface="Helvetica Neue"/>
      </a:defRPr>
    </a:lvl2pPr>
    <a:lvl3pPr indent="457200" defTabSz="457200" latinLnBrk="0">
      <a:lnSpc>
        <a:spcPct val="118000"/>
      </a:lnSpc>
      <a:defRPr sz="2200">
        <a:latin typeface="+mn-lt"/>
        <a:ea typeface="+mn-ea"/>
        <a:cs typeface="+mn-cs"/>
        <a:sym typeface="Helvetica Neue"/>
      </a:defRPr>
    </a:lvl3pPr>
    <a:lvl4pPr indent="685800" defTabSz="457200" latinLnBrk="0">
      <a:lnSpc>
        <a:spcPct val="118000"/>
      </a:lnSpc>
      <a:defRPr sz="2200">
        <a:latin typeface="+mn-lt"/>
        <a:ea typeface="+mn-ea"/>
        <a:cs typeface="+mn-cs"/>
        <a:sym typeface="Helvetica Neue"/>
      </a:defRPr>
    </a:lvl4pPr>
    <a:lvl5pPr indent="914400" defTabSz="457200" latinLnBrk="0">
      <a:lnSpc>
        <a:spcPct val="118000"/>
      </a:lnSpc>
      <a:defRPr sz="2200">
        <a:latin typeface="+mn-lt"/>
        <a:ea typeface="+mn-ea"/>
        <a:cs typeface="+mn-cs"/>
        <a:sym typeface="Helvetica Neue"/>
      </a:defRPr>
    </a:lvl5pPr>
    <a:lvl6pPr indent="1143000" defTabSz="457200" latinLnBrk="0">
      <a:lnSpc>
        <a:spcPct val="118000"/>
      </a:lnSpc>
      <a:defRPr sz="2200">
        <a:latin typeface="+mn-lt"/>
        <a:ea typeface="+mn-ea"/>
        <a:cs typeface="+mn-cs"/>
        <a:sym typeface="Helvetica Neue"/>
      </a:defRPr>
    </a:lvl6pPr>
    <a:lvl7pPr indent="1371600" defTabSz="457200" latinLnBrk="0">
      <a:lnSpc>
        <a:spcPct val="118000"/>
      </a:lnSpc>
      <a:defRPr sz="2200">
        <a:latin typeface="+mn-lt"/>
        <a:ea typeface="+mn-ea"/>
        <a:cs typeface="+mn-cs"/>
        <a:sym typeface="Helvetica Neue"/>
      </a:defRPr>
    </a:lvl7pPr>
    <a:lvl8pPr indent="1600200" defTabSz="457200" latinLnBrk="0">
      <a:lnSpc>
        <a:spcPct val="118000"/>
      </a:lnSpc>
      <a:defRPr sz="2200">
        <a:latin typeface="+mn-lt"/>
        <a:ea typeface="+mn-ea"/>
        <a:cs typeface="+mn-cs"/>
        <a:sym typeface="Helvetica Neue"/>
      </a:defRPr>
    </a:lvl8pPr>
    <a:lvl9pPr indent="1828800" defTabSz="457200" latinLnBrk="0">
      <a:lnSpc>
        <a:spcPct val="118000"/>
      </a:lnSpc>
      <a:defRPr sz="2200">
        <a:latin typeface="+mn-lt"/>
        <a:ea typeface="+mn-ea"/>
        <a:cs typeface="+mn-cs"/>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标题">
    <p:spTree>
      <p:nvGrpSpPr>
        <p:cNvPr id="1" name=""/>
        <p:cNvGrpSpPr/>
        <p:nvPr/>
      </p:nvGrpSpPr>
      <p:grpSpPr>
        <a:xfrm>
          <a:off x="0" y="0"/>
          <a:ext cx="0" cy="0"/>
          <a:chOff x="0" y="0"/>
          <a:chExt cx="0" cy="0"/>
        </a:xfrm>
      </p:grpSpPr>
      <p:sp>
        <p:nvSpPr>
          <p:cNvPr id="11" name="作者和日期"/>
          <p:cNvSpPr txBox="1">
            <a:spLocks noGrp="1"/>
          </p:cNvSpPr>
          <p:nvPr>
            <p:ph type="body" sz="quarter" idx="21" hasCustomPrompt="1"/>
          </p:nvPr>
        </p:nvSpPr>
        <p:spPr>
          <a:xfrm>
            <a:off x="1201340" y="11859862"/>
            <a:ext cx="21971003" cy="636979"/>
          </a:xfrm>
          <a:prstGeom prst="rect">
            <a:avLst/>
          </a:prstGeom>
        </p:spPr>
        <p:txBody>
          <a:bodyPr lIns="45719" tIns="45719" rIns="45719" bIns="45719"/>
          <a:lstStyle>
            <a:lvl1pPr marL="0" indent="0" defTabSz="701675">
              <a:lnSpc>
                <a:spcPct val="100000"/>
              </a:lnSpc>
              <a:spcBef>
                <a:spcPts val="0"/>
              </a:spcBef>
              <a:buSzTx/>
              <a:buNone/>
              <a:defRPr sz="3060" b="1"/>
            </a:lvl1pPr>
          </a:lstStyle>
          <a:p>
            <a:r>
              <a:t>作者和日期</a:t>
            </a:r>
          </a:p>
        </p:txBody>
      </p:sp>
      <p:sp>
        <p:nvSpPr>
          <p:cNvPr id="12" name="演示文稿标题"/>
          <p:cNvSpPr txBox="1">
            <a:spLocks noGrp="1"/>
          </p:cNvSpPr>
          <p:nvPr>
            <p:ph type="title" hasCustomPrompt="1"/>
          </p:nvPr>
        </p:nvSpPr>
        <p:spPr>
          <a:xfrm>
            <a:off x="1206496" y="2574991"/>
            <a:ext cx="21971004" cy="4648201"/>
          </a:xfrm>
          <a:prstGeom prst="rect">
            <a:avLst/>
          </a:prstGeom>
        </p:spPr>
        <p:txBody>
          <a:bodyPr anchor="b"/>
          <a:lstStyle>
            <a:lvl1pPr>
              <a:defRPr sz="11600" spc="-232"/>
            </a:lvl1pPr>
          </a:lstStyle>
          <a:p>
            <a:r>
              <a:t>演示文稿标题</a:t>
            </a:r>
          </a:p>
        </p:txBody>
      </p:sp>
      <p:sp>
        <p:nvSpPr>
          <p:cNvPr id="13" name="正文级别 1…"/>
          <p:cNvSpPr txBox="1">
            <a:spLocks noGrp="1"/>
          </p:cNvSpPr>
          <p:nvPr>
            <p:ph type="body" sz="quarter" idx="1" hasCustomPrompt="1"/>
          </p:nvPr>
        </p:nvSpPr>
        <p:spPr>
          <a:xfrm>
            <a:off x="1201342" y="7223190"/>
            <a:ext cx="21971001" cy="1905001"/>
          </a:xfrm>
          <a:prstGeom prst="rect">
            <a:avLst/>
          </a:prstGeom>
        </p:spPr>
        <p:txBody>
          <a:bodyPr/>
          <a:lstStyle>
            <a:lvl1pPr marL="0" indent="0" defTabSz="825500">
              <a:lnSpc>
                <a:spcPct val="100000"/>
              </a:lnSpc>
              <a:spcBef>
                <a:spcPts val="0"/>
              </a:spcBef>
              <a:buSzTx/>
              <a:buNone/>
              <a:defRPr sz="5500" b="1"/>
            </a:lvl1pPr>
            <a:lvl2pPr marL="0" indent="457200" defTabSz="825500">
              <a:lnSpc>
                <a:spcPct val="100000"/>
              </a:lnSpc>
              <a:spcBef>
                <a:spcPts val="0"/>
              </a:spcBef>
              <a:buSzTx/>
              <a:buNone/>
              <a:defRPr sz="5500" b="1"/>
            </a:lvl2pPr>
            <a:lvl3pPr marL="0" indent="914400" defTabSz="825500">
              <a:lnSpc>
                <a:spcPct val="100000"/>
              </a:lnSpc>
              <a:spcBef>
                <a:spcPts val="0"/>
              </a:spcBef>
              <a:buSzTx/>
              <a:buNone/>
              <a:defRPr sz="5500" b="1"/>
            </a:lvl3pPr>
            <a:lvl4pPr marL="0" indent="1371600" defTabSz="825500">
              <a:lnSpc>
                <a:spcPct val="100000"/>
              </a:lnSpc>
              <a:spcBef>
                <a:spcPts val="0"/>
              </a:spcBef>
              <a:buSzTx/>
              <a:buNone/>
              <a:defRPr sz="5500" b="1"/>
            </a:lvl4pPr>
            <a:lvl5pPr marL="0" indent="1828800" defTabSz="825500">
              <a:lnSpc>
                <a:spcPct val="100000"/>
              </a:lnSpc>
              <a:spcBef>
                <a:spcPts val="0"/>
              </a:spcBef>
              <a:buSzTx/>
              <a:buNone/>
              <a:defRPr sz="5500" b="1"/>
            </a:lvl5pPr>
          </a:lstStyle>
          <a:p>
            <a:r>
              <a:t>演示文稿副标题</a:t>
            </a:r>
          </a:p>
          <a:p>
            <a:pPr lvl="1"/>
          </a:p>
          <a:p>
            <a:pPr lvl="2"/>
          </a:p>
          <a:p>
            <a:pPr lvl="3"/>
          </a:p>
          <a:p>
            <a:pPr lvl="4"/>
          </a:p>
        </p:txBody>
      </p:sp>
      <p:sp>
        <p:nvSpPr>
          <p:cNvPr id="14"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标题与照片">
    <p:spTree>
      <p:nvGrpSpPr>
        <p:cNvPr id="1" name=""/>
        <p:cNvGrpSpPr/>
        <p:nvPr/>
      </p:nvGrpSpPr>
      <p:grpSpPr>
        <a:xfrm>
          <a:off x="0" y="0"/>
          <a:ext cx="0" cy="0"/>
          <a:chOff x="0" y="0"/>
          <a:chExt cx="0" cy="0"/>
        </a:xfrm>
      </p:grpSpPr>
      <p:sp>
        <p:nvSpPr>
          <p:cNvPr id="21" name="666699290_02_crop_3159x1892.jpg"/>
          <p:cNvSpPr>
            <a:spLocks noGrp="1"/>
          </p:cNvSpPr>
          <p:nvPr>
            <p:ph type="pic" idx="21"/>
          </p:nvPr>
        </p:nvSpPr>
        <p:spPr>
          <a:xfrm>
            <a:off x="-1155700" y="-1295400"/>
            <a:ext cx="26746200" cy="16018933"/>
          </a:xfrm>
          <a:prstGeom prst="rect">
            <a:avLst/>
          </a:prstGeom>
        </p:spPr>
        <p:txBody>
          <a:bodyPr lIns="91439" tIns="45719" rIns="91439" bIns="45719">
            <a:noAutofit/>
          </a:bodyPr>
          <a:lstStyle/>
          <a:p/>
        </p:txBody>
      </p:sp>
      <p:sp>
        <p:nvSpPr>
          <p:cNvPr id="22" name="演示文稿标题"/>
          <p:cNvSpPr txBox="1">
            <a:spLocks noGrp="1"/>
          </p:cNvSpPr>
          <p:nvPr>
            <p:ph type="title" hasCustomPrompt="1"/>
          </p:nvPr>
        </p:nvSpPr>
        <p:spPr>
          <a:xfrm>
            <a:off x="1206500" y="7124700"/>
            <a:ext cx="21971000" cy="4648200"/>
          </a:xfrm>
          <a:prstGeom prst="rect">
            <a:avLst/>
          </a:prstGeom>
        </p:spPr>
        <p:txBody>
          <a:bodyPr anchor="b"/>
          <a:lstStyle>
            <a:lvl1pPr>
              <a:defRPr sz="11600" spc="-232"/>
            </a:lvl1pPr>
          </a:lstStyle>
          <a:p>
            <a:r>
              <a:t>演示文稿标题</a:t>
            </a:r>
          </a:p>
        </p:txBody>
      </p:sp>
      <p:sp>
        <p:nvSpPr>
          <p:cNvPr id="23" name="作者和日期"/>
          <p:cNvSpPr txBox="1">
            <a:spLocks noGrp="1"/>
          </p:cNvSpPr>
          <p:nvPr>
            <p:ph type="body" sz="quarter" idx="22" hasCustomPrompt="1"/>
          </p:nvPr>
        </p:nvSpPr>
        <p:spPr>
          <a:xfrm>
            <a:off x="1207690" y="1106137"/>
            <a:ext cx="21968621" cy="636979"/>
          </a:xfrm>
          <a:prstGeom prst="rect">
            <a:avLst/>
          </a:prstGeom>
        </p:spPr>
        <p:txBody>
          <a:bodyPr lIns="45719" tIns="45719" rIns="45719" bIns="45719"/>
          <a:lstStyle>
            <a:lvl1pPr marL="0" indent="0" defTabSz="701675">
              <a:lnSpc>
                <a:spcPct val="100000"/>
              </a:lnSpc>
              <a:spcBef>
                <a:spcPts val="0"/>
              </a:spcBef>
              <a:buSzTx/>
              <a:buNone/>
              <a:defRPr sz="3060" b="1"/>
            </a:lvl1pPr>
          </a:lstStyle>
          <a:p>
            <a:r>
              <a:t>作者和日期</a:t>
            </a:r>
          </a:p>
        </p:txBody>
      </p:sp>
      <p:sp>
        <p:nvSpPr>
          <p:cNvPr id="24" name="正文级别 1…"/>
          <p:cNvSpPr txBox="1">
            <a:spLocks noGrp="1"/>
          </p:cNvSpPr>
          <p:nvPr>
            <p:ph type="body" sz="quarter" idx="1" hasCustomPrompt="1"/>
          </p:nvPr>
        </p:nvSpPr>
        <p:spPr>
          <a:xfrm>
            <a:off x="1206500" y="11609910"/>
            <a:ext cx="21971000" cy="1116952"/>
          </a:xfrm>
          <a:prstGeom prst="rect">
            <a:avLst/>
          </a:prstGeom>
        </p:spPr>
        <p:txBody>
          <a:bodyPr/>
          <a:lstStyle>
            <a:lvl1pPr marL="0" indent="0" defTabSz="825500">
              <a:lnSpc>
                <a:spcPct val="100000"/>
              </a:lnSpc>
              <a:spcBef>
                <a:spcPts val="0"/>
              </a:spcBef>
              <a:buSzTx/>
              <a:buNone/>
              <a:defRPr sz="5500" b="1"/>
            </a:lvl1pPr>
            <a:lvl2pPr marL="0" indent="457200" defTabSz="825500">
              <a:lnSpc>
                <a:spcPct val="100000"/>
              </a:lnSpc>
              <a:spcBef>
                <a:spcPts val="0"/>
              </a:spcBef>
              <a:buSzTx/>
              <a:buNone/>
              <a:defRPr sz="5500" b="1"/>
            </a:lvl2pPr>
            <a:lvl3pPr marL="0" indent="914400" defTabSz="825500">
              <a:lnSpc>
                <a:spcPct val="100000"/>
              </a:lnSpc>
              <a:spcBef>
                <a:spcPts val="0"/>
              </a:spcBef>
              <a:buSzTx/>
              <a:buNone/>
              <a:defRPr sz="5500" b="1"/>
            </a:lvl3pPr>
            <a:lvl4pPr marL="0" indent="1371600" defTabSz="825500">
              <a:lnSpc>
                <a:spcPct val="100000"/>
              </a:lnSpc>
              <a:spcBef>
                <a:spcPts val="0"/>
              </a:spcBef>
              <a:buSzTx/>
              <a:buNone/>
              <a:defRPr sz="5500" b="1"/>
            </a:lvl4pPr>
            <a:lvl5pPr marL="0" indent="1828800" defTabSz="825500">
              <a:lnSpc>
                <a:spcPct val="100000"/>
              </a:lnSpc>
              <a:spcBef>
                <a:spcPts val="0"/>
              </a:spcBef>
              <a:buSzTx/>
              <a:buNone/>
              <a:defRPr sz="5500" b="1"/>
            </a:lvl5pPr>
          </a:lstStyle>
          <a:p>
            <a:r>
              <a:t>演示文稿副标题</a:t>
            </a:r>
          </a:p>
          <a:p>
            <a:pPr lvl="1"/>
          </a:p>
          <a:p>
            <a:pPr lvl="2"/>
          </a:p>
          <a:p>
            <a:pPr lvl="3"/>
          </a:p>
          <a:p>
            <a:pPr lvl="4"/>
          </a:p>
        </p:txBody>
      </p:sp>
      <p:sp>
        <p:nvSpPr>
          <p:cNvPr id="25"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标题与照片（备选）">
    <p:spTree>
      <p:nvGrpSpPr>
        <p:cNvPr id="1" name=""/>
        <p:cNvGrpSpPr/>
        <p:nvPr/>
      </p:nvGrpSpPr>
      <p:grpSpPr>
        <a:xfrm>
          <a:off x="0" y="0"/>
          <a:ext cx="0" cy="0"/>
          <a:chOff x="0" y="0"/>
          <a:chExt cx="0" cy="0"/>
        </a:xfrm>
      </p:grpSpPr>
      <p:sp>
        <p:nvSpPr>
          <p:cNvPr id="32" name="910457886_1434x1669.jpg"/>
          <p:cNvSpPr>
            <a:spLocks noGrp="1"/>
          </p:cNvSpPr>
          <p:nvPr>
            <p:ph type="pic" idx="21"/>
          </p:nvPr>
        </p:nvSpPr>
        <p:spPr>
          <a:xfrm>
            <a:off x="10972800" y="-203200"/>
            <a:ext cx="12144837" cy="14135100"/>
          </a:xfrm>
          <a:prstGeom prst="rect">
            <a:avLst/>
          </a:prstGeom>
        </p:spPr>
        <p:txBody>
          <a:bodyPr lIns="91439" tIns="45719" rIns="91439" bIns="45719">
            <a:noAutofit/>
          </a:bodyPr>
          <a:lstStyle/>
          <a:p/>
        </p:txBody>
      </p:sp>
      <p:sp>
        <p:nvSpPr>
          <p:cNvPr id="33" name="幻灯片标题"/>
          <p:cNvSpPr txBox="1">
            <a:spLocks noGrp="1"/>
          </p:cNvSpPr>
          <p:nvPr>
            <p:ph type="title" hasCustomPrompt="1"/>
          </p:nvPr>
        </p:nvSpPr>
        <p:spPr>
          <a:xfrm>
            <a:off x="1206500" y="1270000"/>
            <a:ext cx="9779000" cy="5882273"/>
          </a:xfrm>
          <a:prstGeom prst="rect">
            <a:avLst/>
          </a:prstGeom>
        </p:spPr>
        <p:txBody>
          <a:bodyPr anchor="b"/>
          <a:lstStyle/>
          <a:p>
            <a:r>
              <a:t>幻灯片标题</a:t>
            </a:r>
          </a:p>
        </p:txBody>
      </p:sp>
      <p:sp>
        <p:nvSpPr>
          <p:cNvPr id="34" name="正文级别 1…"/>
          <p:cNvSpPr txBox="1">
            <a:spLocks noGrp="1"/>
          </p:cNvSpPr>
          <p:nvPr>
            <p:ph type="body" sz="quarter" idx="1" hasCustomPrompt="1"/>
          </p:nvPr>
        </p:nvSpPr>
        <p:spPr>
          <a:xfrm>
            <a:off x="1206500" y="7060576"/>
            <a:ext cx="9779000" cy="5385424"/>
          </a:xfrm>
          <a:prstGeom prst="rect">
            <a:avLst/>
          </a:prstGeom>
        </p:spPr>
        <p:txBody>
          <a:bodyPr/>
          <a:lstStyle>
            <a:lvl1pPr marL="0" indent="0" defTabSz="825500">
              <a:lnSpc>
                <a:spcPct val="100000"/>
              </a:lnSpc>
              <a:spcBef>
                <a:spcPts val="0"/>
              </a:spcBef>
              <a:buSzTx/>
              <a:buNone/>
              <a:defRPr sz="5500" b="1"/>
            </a:lvl1pPr>
            <a:lvl2pPr marL="0" indent="457200" defTabSz="825500">
              <a:lnSpc>
                <a:spcPct val="100000"/>
              </a:lnSpc>
              <a:spcBef>
                <a:spcPts val="0"/>
              </a:spcBef>
              <a:buSzTx/>
              <a:buNone/>
              <a:defRPr sz="5500" b="1"/>
            </a:lvl2pPr>
            <a:lvl3pPr marL="0" indent="914400" defTabSz="825500">
              <a:lnSpc>
                <a:spcPct val="100000"/>
              </a:lnSpc>
              <a:spcBef>
                <a:spcPts val="0"/>
              </a:spcBef>
              <a:buSzTx/>
              <a:buNone/>
              <a:defRPr sz="5500" b="1"/>
            </a:lvl3pPr>
            <a:lvl4pPr marL="0" indent="1371600" defTabSz="825500">
              <a:lnSpc>
                <a:spcPct val="100000"/>
              </a:lnSpc>
              <a:spcBef>
                <a:spcPts val="0"/>
              </a:spcBef>
              <a:buSzTx/>
              <a:buNone/>
              <a:defRPr sz="5500" b="1"/>
            </a:lvl4pPr>
            <a:lvl5pPr marL="0" indent="1828800" defTabSz="825500">
              <a:lnSpc>
                <a:spcPct val="100000"/>
              </a:lnSpc>
              <a:spcBef>
                <a:spcPts val="0"/>
              </a:spcBef>
              <a:buSzTx/>
              <a:buNone/>
              <a:defRPr sz="5500" b="1"/>
            </a:lvl5pPr>
          </a:lstStyle>
          <a:p>
            <a:r>
              <a:t>幻灯片副标题</a:t>
            </a:r>
          </a:p>
          <a:p>
            <a:pPr lvl="1"/>
          </a:p>
          <a:p>
            <a:pPr lvl="2"/>
          </a:p>
          <a:p>
            <a:pPr lvl="3"/>
          </a:p>
          <a:p>
            <a:pPr lvl="4"/>
          </a:p>
        </p:txBody>
      </p:sp>
      <p:sp>
        <p:nvSpPr>
          <p:cNvPr id="35" name="幻灯片编号"/>
          <p:cNvSpPr txBox="1">
            <a:spLocks noGrp="1"/>
          </p:cNvSpPr>
          <p:nvPr>
            <p:ph type="sldNum" sz="quarter" idx="2"/>
          </p:nvPr>
        </p:nvSpPr>
        <p:spPr>
          <a:xfrm>
            <a:off x="12001499" y="13085233"/>
            <a:ext cx="368505" cy="374600"/>
          </a:xfrm>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标题与项目符号">
    <p:spTree>
      <p:nvGrpSpPr>
        <p:cNvPr id="1" name=""/>
        <p:cNvGrpSpPr/>
        <p:nvPr/>
      </p:nvGrpSpPr>
      <p:grpSpPr>
        <a:xfrm>
          <a:off x="0" y="0"/>
          <a:ext cx="0" cy="0"/>
          <a:chOff x="0" y="0"/>
          <a:chExt cx="0" cy="0"/>
        </a:xfrm>
      </p:grpSpPr>
      <p:sp>
        <p:nvSpPr>
          <p:cNvPr id="42" name="幻灯片标题"/>
          <p:cNvSpPr txBox="1">
            <a:spLocks noGrp="1"/>
          </p:cNvSpPr>
          <p:nvPr>
            <p:ph type="title" hasCustomPrompt="1"/>
          </p:nvPr>
        </p:nvSpPr>
        <p:spPr>
          <a:prstGeom prst="rect">
            <a:avLst/>
          </a:prstGeom>
        </p:spPr>
        <p:txBody>
          <a:bodyPr/>
          <a:lstStyle/>
          <a:p>
            <a:r>
              <a:t>幻灯片标题</a:t>
            </a:r>
          </a:p>
        </p:txBody>
      </p:sp>
      <p:sp>
        <p:nvSpPr>
          <p:cNvPr id="43" name="幻灯片副标题"/>
          <p:cNvSpPr txBox="1">
            <a:spLocks noGrp="1"/>
          </p:cNvSpPr>
          <p:nvPr>
            <p:ph type="body" sz="quarter" idx="21" hasCustomPrompt="1"/>
          </p:nvPr>
        </p:nvSpPr>
        <p:spPr>
          <a:xfrm>
            <a:off x="1206500" y="2372962"/>
            <a:ext cx="21971000" cy="934780"/>
          </a:xfrm>
          <a:prstGeom prst="rect">
            <a:avLst/>
          </a:prstGeom>
        </p:spPr>
        <p:txBody>
          <a:bodyPr lIns="45719" tIns="45719" rIns="45719" bIns="45719"/>
          <a:lstStyle>
            <a:lvl1pPr marL="0" indent="0" defTabSz="726440">
              <a:lnSpc>
                <a:spcPct val="100000"/>
              </a:lnSpc>
              <a:spcBef>
                <a:spcPts val="0"/>
              </a:spcBef>
              <a:buSzTx/>
              <a:buNone/>
              <a:defRPr sz="4840" b="1"/>
            </a:lvl1pPr>
          </a:lstStyle>
          <a:p>
            <a:r>
              <a:t>幻灯片副标题</a:t>
            </a:r>
          </a:p>
        </p:txBody>
      </p:sp>
      <p:sp>
        <p:nvSpPr>
          <p:cNvPr id="44" name="正文级别 1…"/>
          <p:cNvSpPr txBox="1">
            <a:spLocks noGrp="1"/>
          </p:cNvSpPr>
          <p:nvPr>
            <p:ph type="body" idx="1" hasCustomPrompt="1"/>
          </p:nvPr>
        </p:nvSpPr>
        <p:spPr>
          <a:prstGeom prst="rect">
            <a:avLst/>
          </a:prstGeom>
        </p:spPr>
        <p:txBody>
          <a:bodyPr/>
          <a:lstStyle/>
          <a:p>
            <a:r>
              <a:t>幻灯片项目符号文本</a:t>
            </a:r>
          </a:p>
          <a:p>
            <a:pPr lvl="1"/>
          </a:p>
          <a:p>
            <a:pPr lvl="2"/>
          </a:p>
          <a:p>
            <a:pPr lvl="3"/>
          </a:p>
          <a:p>
            <a:pPr lvl="4"/>
          </a:p>
        </p:txBody>
      </p:sp>
      <p:sp>
        <p:nvSpPr>
          <p:cNvPr id="45"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项目符号">
    <p:spTree>
      <p:nvGrpSpPr>
        <p:cNvPr id="1" name=""/>
        <p:cNvGrpSpPr/>
        <p:nvPr/>
      </p:nvGrpSpPr>
      <p:grpSpPr>
        <a:xfrm>
          <a:off x="0" y="0"/>
          <a:ext cx="0" cy="0"/>
          <a:chOff x="0" y="0"/>
          <a:chExt cx="0" cy="0"/>
        </a:xfrm>
      </p:grpSpPr>
      <p:sp>
        <p:nvSpPr>
          <p:cNvPr id="52" name="正文级别 1…"/>
          <p:cNvSpPr txBox="1">
            <a:spLocks noGrp="1"/>
          </p:cNvSpPr>
          <p:nvPr>
            <p:ph type="body" idx="1" hasCustomPrompt="1"/>
          </p:nvPr>
        </p:nvSpPr>
        <p:spPr>
          <a:prstGeom prst="rect">
            <a:avLst/>
          </a:prstGeom>
        </p:spPr>
        <p:txBody>
          <a:bodyPr numCol="2" spcCol="1098550"/>
          <a:lstStyle/>
          <a:p>
            <a:r>
              <a:t>幻灯片项目符号文本</a:t>
            </a:r>
          </a:p>
          <a:p>
            <a:pPr lvl="1"/>
          </a:p>
          <a:p>
            <a:pPr lvl="2"/>
          </a:p>
          <a:p>
            <a:pPr lvl="3"/>
          </a:p>
          <a:p>
            <a:pPr lvl="4"/>
          </a:p>
        </p:txBody>
      </p:sp>
      <p:sp>
        <p:nvSpPr>
          <p:cNvPr id="53"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标题、项目符号与照片">
    <p:spTree>
      <p:nvGrpSpPr>
        <p:cNvPr id="1" name=""/>
        <p:cNvGrpSpPr/>
        <p:nvPr/>
      </p:nvGrpSpPr>
      <p:grpSpPr>
        <a:xfrm>
          <a:off x="0" y="0"/>
          <a:ext cx="0" cy="0"/>
          <a:chOff x="0" y="0"/>
          <a:chExt cx="0" cy="0"/>
        </a:xfrm>
      </p:grpSpPr>
      <p:sp>
        <p:nvSpPr>
          <p:cNvPr id="60" name="幻灯片副标题"/>
          <p:cNvSpPr txBox="1">
            <a:spLocks noGrp="1"/>
          </p:cNvSpPr>
          <p:nvPr>
            <p:ph type="body" sz="quarter" idx="21" hasCustomPrompt="1"/>
          </p:nvPr>
        </p:nvSpPr>
        <p:spPr>
          <a:xfrm>
            <a:off x="1206500" y="2372962"/>
            <a:ext cx="9779000" cy="934780"/>
          </a:xfrm>
          <a:prstGeom prst="rect">
            <a:avLst/>
          </a:prstGeom>
        </p:spPr>
        <p:txBody>
          <a:bodyPr lIns="45719" tIns="45719" rIns="45719" bIns="45719"/>
          <a:lstStyle>
            <a:lvl1pPr marL="0" indent="0" defTabSz="726440">
              <a:lnSpc>
                <a:spcPct val="100000"/>
              </a:lnSpc>
              <a:spcBef>
                <a:spcPts val="0"/>
              </a:spcBef>
              <a:buSzTx/>
              <a:buNone/>
              <a:defRPr sz="4840" b="1"/>
            </a:lvl1pPr>
          </a:lstStyle>
          <a:p>
            <a:r>
              <a:t>幻灯片副标题</a:t>
            </a:r>
          </a:p>
        </p:txBody>
      </p:sp>
      <p:sp>
        <p:nvSpPr>
          <p:cNvPr id="61" name="正文级别 1…"/>
          <p:cNvSpPr txBox="1">
            <a:spLocks noGrp="1"/>
          </p:cNvSpPr>
          <p:nvPr>
            <p:ph type="body" sz="half" idx="1" hasCustomPrompt="1"/>
          </p:nvPr>
        </p:nvSpPr>
        <p:spPr>
          <a:xfrm>
            <a:off x="1206500" y="4248504"/>
            <a:ext cx="9779000" cy="8256630"/>
          </a:xfrm>
          <a:prstGeom prst="rect">
            <a:avLst/>
          </a:prstGeom>
        </p:spPr>
        <p:txBody>
          <a:bodyPr/>
          <a:lstStyle/>
          <a:p>
            <a:r>
              <a:t>幻灯片项目符号文本</a:t>
            </a:r>
          </a:p>
          <a:p>
            <a:pPr lvl="1"/>
          </a:p>
          <a:p>
            <a:pPr lvl="2"/>
          </a:p>
          <a:p>
            <a:pPr lvl="3"/>
          </a:p>
          <a:p>
            <a:pPr lvl="4"/>
          </a:p>
        </p:txBody>
      </p:sp>
      <p:sp>
        <p:nvSpPr>
          <p:cNvPr id="62" name="660384004_1290x1720.jpg"/>
          <p:cNvSpPr>
            <a:spLocks noGrp="1"/>
          </p:cNvSpPr>
          <p:nvPr>
            <p:ph type="pic" idx="22"/>
          </p:nvPr>
        </p:nvSpPr>
        <p:spPr>
          <a:xfrm>
            <a:off x="12192000" y="-407266"/>
            <a:ext cx="10916874" cy="14555832"/>
          </a:xfrm>
          <a:prstGeom prst="rect">
            <a:avLst/>
          </a:prstGeom>
        </p:spPr>
        <p:txBody>
          <a:bodyPr lIns="91439" tIns="45719" rIns="91439" bIns="45719">
            <a:noAutofit/>
          </a:bodyPr>
          <a:lstStyle/>
          <a:p/>
        </p:txBody>
      </p:sp>
      <p:sp>
        <p:nvSpPr>
          <p:cNvPr id="63" name="幻灯片标题"/>
          <p:cNvSpPr txBox="1">
            <a:spLocks noGrp="1"/>
          </p:cNvSpPr>
          <p:nvPr>
            <p:ph type="title" hasCustomPrompt="1"/>
          </p:nvPr>
        </p:nvSpPr>
        <p:spPr>
          <a:xfrm>
            <a:off x="1206500" y="1079500"/>
            <a:ext cx="9779000" cy="1435100"/>
          </a:xfrm>
          <a:prstGeom prst="rect">
            <a:avLst/>
          </a:prstGeom>
        </p:spPr>
        <p:txBody>
          <a:bodyPr/>
          <a:lstStyle/>
          <a:p>
            <a:r>
              <a:t>幻灯片标题</a:t>
            </a:r>
          </a:p>
        </p:txBody>
      </p:sp>
      <p:sp>
        <p:nvSpPr>
          <p:cNvPr id="64"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节">
    <p:spTree>
      <p:nvGrpSpPr>
        <p:cNvPr id="1" name=""/>
        <p:cNvGrpSpPr/>
        <p:nvPr/>
      </p:nvGrpSpPr>
      <p:grpSpPr>
        <a:xfrm>
          <a:off x="0" y="0"/>
          <a:ext cx="0" cy="0"/>
          <a:chOff x="0" y="0"/>
          <a:chExt cx="0" cy="0"/>
        </a:xfrm>
      </p:grpSpPr>
      <p:sp>
        <p:nvSpPr>
          <p:cNvPr id="71" name="章节标题"/>
          <p:cNvSpPr txBox="1">
            <a:spLocks noGrp="1"/>
          </p:cNvSpPr>
          <p:nvPr>
            <p:ph type="title" hasCustomPrompt="1"/>
          </p:nvPr>
        </p:nvSpPr>
        <p:spPr>
          <a:xfrm>
            <a:off x="1206496" y="4533900"/>
            <a:ext cx="21971004" cy="4648200"/>
          </a:xfrm>
          <a:prstGeom prst="rect">
            <a:avLst/>
          </a:prstGeom>
        </p:spPr>
        <p:txBody>
          <a:bodyPr anchor="ctr"/>
          <a:lstStyle>
            <a:lvl1pPr>
              <a:defRPr sz="11600" b="0" spc="-232">
                <a:latin typeface="Helvetica Neue Medium"/>
                <a:ea typeface="Helvetica Neue Medium"/>
                <a:cs typeface="Helvetica Neue Medium"/>
                <a:sym typeface="Helvetica Neue Medium"/>
              </a:defRPr>
            </a:lvl1pPr>
          </a:lstStyle>
          <a:p>
            <a:r>
              <a:t>章节标题</a:t>
            </a:r>
          </a:p>
        </p:txBody>
      </p:sp>
      <p:sp>
        <p:nvSpPr>
          <p:cNvPr id="72" name="幻灯片编号"/>
          <p:cNvSpPr txBox="1">
            <a:spLocks noGrp="1"/>
          </p:cNvSpPr>
          <p:nvPr>
            <p:ph type="sldNum" sz="quarter" idx="2"/>
          </p:nvPr>
        </p:nvSpPr>
        <p:spPr>
          <a:xfrm>
            <a:off x="12001499" y="13085233"/>
            <a:ext cx="368505" cy="374600"/>
          </a:xfrm>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仅标题">
    <p:spTree>
      <p:nvGrpSpPr>
        <p:cNvPr id="1" name=""/>
        <p:cNvGrpSpPr/>
        <p:nvPr/>
      </p:nvGrpSpPr>
      <p:grpSpPr>
        <a:xfrm>
          <a:off x="0" y="0"/>
          <a:ext cx="0" cy="0"/>
          <a:chOff x="0" y="0"/>
          <a:chExt cx="0" cy="0"/>
        </a:xfrm>
      </p:grpSpPr>
      <p:sp>
        <p:nvSpPr>
          <p:cNvPr id="79" name="幻灯片标题"/>
          <p:cNvSpPr txBox="1">
            <a:spLocks noGrp="1"/>
          </p:cNvSpPr>
          <p:nvPr>
            <p:ph type="title" hasCustomPrompt="1"/>
          </p:nvPr>
        </p:nvSpPr>
        <p:spPr>
          <a:xfrm>
            <a:off x="1206500" y="1079500"/>
            <a:ext cx="21971000" cy="1434949"/>
          </a:xfrm>
          <a:prstGeom prst="rect">
            <a:avLst/>
          </a:prstGeom>
        </p:spPr>
        <p:txBody>
          <a:bodyPr/>
          <a:lstStyle/>
          <a:p>
            <a:r>
              <a:t>幻灯片标题</a:t>
            </a:r>
          </a:p>
        </p:txBody>
      </p:sp>
      <p:sp>
        <p:nvSpPr>
          <p:cNvPr id="80" name="幻灯片副标题"/>
          <p:cNvSpPr txBox="1">
            <a:spLocks noGrp="1"/>
          </p:cNvSpPr>
          <p:nvPr>
            <p:ph type="body" sz="quarter" idx="21" hasCustomPrompt="1"/>
          </p:nvPr>
        </p:nvSpPr>
        <p:spPr>
          <a:xfrm>
            <a:off x="1206500" y="2372962"/>
            <a:ext cx="21971000" cy="934780"/>
          </a:xfrm>
          <a:prstGeom prst="rect">
            <a:avLst/>
          </a:prstGeom>
        </p:spPr>
        <p:txBody>
          <a:bodyPr lIns="45719" tIns="45719" rIns="45719" bIns="45719"/>
          <a:lstStyle>
            <a:lvl1pPr marL="0" indent="0" defTabSz="726440">
              <a:lnSpc>
                <a:spcPct val="100000"/>
              </a:lnSpc>
              <a:spcBef>
                <a:spcPts val="0"/>
              </a:spcBef>
              <a:buSzTx/>
              <a:buNone/>
              <a:defRPr sz="4840" b="1"/>
            </a:lvl1pPr>
          </a:lstStyle>
          <a:p>
            <a:r>
              <a:t>幻灯片副标题</a:t>
            </a:r>
          </a:p>
        </p:txBody>
      </p:sp>
      <p:sp>
        <p:nvSpPr>
          <p:cNvPr id="8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议程">
    <p:spTree>
      <p:nvGrpSpPr>
        <p:cNvPr id="1" name=""/>
        <p:cNvGrpSpPr/>
        <p:nvPr/>
      </p:nvGrpSpPr>
      <p:grpSpPr>
        <a:xfrm>
          <a:off x="0" y="0"/>
          <a:ext cx="0" cy="0"/>
          <a:chOff x="0" y="0"/>
          <a:chExt cx="0" cy="0"/>
        </a:xfrm>
      </p:grpSpPr>
      <p:sp>
        <p:nvSpPr>
          <p:cNvPr id="88" name="议程标题"/>
          <p:cNvSpPr txBox="1">
            <a:spLocks noGrp="1"/>
          </p:cNvSpPr>
          <p:nvPr>
            <p:ph type="title" hasCustomPrompt="1"/>
          </p:nvPr>
        </p:nvSpPr>
        <p:spPr>
          <a:xfrm>
            <a:off x="1206500" y="1079500"/>
            <a:ext cx="21971000" cy="1435100"/>
          </a:xfrm>
          <a:prstGeom prst="rect">
            <a:avLst/>
          </a:prstGeom>
        </p:spPr>
        <p:txBody>
          <a:bodyPr/>
          <a:lstStyle/>
          <a:p>
            <a:r>
              <a:t>议程标题</a:t>
            </a:r>
          </a:p>
        </p:txBody>
      </p:sp>
      <p:sp>
        <p:nvSpPr>
          <p:cNvPr id="89" name="议程副标题"/>
          <p:cNvSpPr txBox="1">
            <a:spLocks noGrp="1"/>
          </p:cNvSpPr>
          <p:nvPr>
            <p:ph type="body" sz="quarter" idx="21" hasCustomPrompt="1"/>
          </p:nvPr>
        </p:nvSpPr>
        <p:spPr>
          <a:xfrm>
            <a:off x="1206500" y="2372962"/>
            <a:ext cx="21971000" cy="934780"/>
          </a:xfrm>
          <a:prstGeom prst="rect">
            <a:avLst/>
          </a:prstGeom>
        </p:spPr>
        <p:txBody>
          <a:bodyPr lIns="45719" tIns="45719" rIns="45719" bIns="45719"/>
          <a:lstStyle>
            <a:lvl1pPr marL="0" indent="0" defTabSz="726440">
              <a:lnSpc>
                <a:spcPct val="100000"/>
              </a:lnSpc>
              <a:spcBef>
                <a:spcPts val="0"/>
              </a:spcBef>
              <a:buSzTx/>
              <a:buNone/>
              <a:defRPr sz="4840" b="1"/>
            </a:lvl1pPr>
          </a:lstStyle>
          <a:p>
            <a:r>
              <a:t>议程副标题</a:t>
            </a:r>
          </a:p>
        </p:txBody>
      </p:sp>
      <p:sp>
        <p:nvSpPr>
          <p:cNvPr id="90" name="正文级别 1…"/>
          <p:cNvSpPr txBox="1">
            <a:spLocks noGrp="1"/>
          </p:cNvSpPr>
          <p:nvPr>
            <p:ph type="body" idx="1" hasCustomPrompt="1"/>
          </p:nvPr>
        </p:nvSpPr>
        <p:spPr>
          <a:prstGeom prst="rect">
            <a:avLst/>
          </a:prstGeom>
        </p:spPr>
        <p:txBody>
          <a:bodyPr/>
          <a:lstStyle>
            <a:lvl1pPr marL="0" indent="0" defTabSz="825500">
              <a:lnSpc>
                <a:spcPct val="100000"/>
              </a:lnSpc>
              <a:spcBef>
                <a:spcPts val="1800"/>
              </a:spcBef>
              <a:buSzTx/>
              <a:buNone/>
              <a:defRPr sz="5500" spc="-55"/>
            </a:lvl1pPr>
            <a:lvl2pPr marL="0" indent="457200" defTabSz="825500">
              <a:lnSpc>
                <a:spcPct val="100000"/>
              </a:lnSpc>
              <a:spcBef>
                <a:spcPts val="1800"/>
              </a:spcBef>
              <a:buSzTx/>
              <a:buNone/>
              <a:defRPr sz="5500" spc="-55"/>
            </a:lvl2pPr>
            <a:lvl3pPr marL="0" indent="914400" defTabSz="825500">
              <a:lnSpc>
                <a:spcPct val="100000"/>
              </a:lnSpc>
              <a:spcBef>
                <a:spcPts val="1800"/>
              </a:spcBef>
              <a:buSzTx/>
              <a:buNone/>
              <a:defRPr sz="5500" spc="-55"/>
            </a:lvl3pPr>
            <a:lvl4pPr marL="0" indent="1371600" defTabSz="825500">
              <a:lnSpc>
                <a:spcPct val="100000"/>
              </a:lnSpc>
              <a:spcBef>
                <a:spcPts val="1800"/>
              </a:spcBef>
              <a:buSzTx/>
              <a:buNone/>
              <a:defRPr sz="5500" spc="-55"/>
            </a:lvl4pPr>
            <a:lvl5pPr marL="0" indent="1828800" defTabSz="825500">
              <a:lnSpc>
                <a:spcPct val="100000"/>
              </a:lnSpc>
              <a:spcBef>
                <a:spcPts val="1800"/>
              </a:spcBef>
              <a:buSzTx/>
              <a:buNone/>
              <a:defRPr sz="5500" spc="-55"/>
            </a:lvl5pPr>
          </a:lstStyle>
          <a:p>
            <a:r>
              <a:t>议程主题</a:t>
            </a:r>
          </a:p>
          <a:p>
            <a:pPr lvl="1"/>
          </a:p>
          <a:p>
            <a:pPr lvl="2"/>
          </a:p>
          <a:p>
            <a:pPr lvl="3"/>
          </a:p>
          <a:p>
            <a:pPr lvl="4"/>
          </a:p>
        </p:txBody>
      </p:sp>
      <p:sp>
        <p:nvSpPr>
          <p:cNvPr id="9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说明">
    <p:spTree>
      <p:nvGrpSpPr>
        <p:cNvPr id="1" name=""/>
        <p:cNvGrpSpPr/>
        <p:nvPr/>
      </p:nvGrpSpPr>
      <p:grpSpPr>
        <a:xfrm>
          <a:off x="0" y="0"/>
          <a:ext cx="0" cy="0"/>
          <a:chOff x="0" y="0"/>
          <a:chExt cx="0" cy="0"/>
        </a:xfrm>
      </p:grpSpPr>
      <p:sp>
        <p:nvSpPr>
          <p:cNvPr id="98" name="正文级别 1…"/>
          <p:cNvSpPr txBox="1">
            <a:spLocks noGrp="1"/>
          </p:cNvSpPr>
          <p:nvPr>
            <p:ph type="body" sz="half" idx="1" hasCustomPrompt="1"/>
          </p:nvPr>
        </p:nvSpPr>
        <p:spPr>
          <a:xfrm>
            <a:off x="1206500" y="4920843"/>
            <a:ext cx="21971000" cy="3874314"/>
          </a:xfrm>
          <a:prstGeom prst="rect">
            <a:avLst/>
          </a:prstGeom>
        </p:spPr>
        <p:txBody>
          <a:bodyPr anchor="ctr"/>
          <a:lstStyle>
            <a:lvl1pPr marL="0" indent="0" algn="ctr">
              <a:lnSpc>
                <a:spcPct val="80000"/>
              </a:lnSpc>
              <a:spcBef>
                <a:spcPts val="0"/>
              </a:spcBef>
              <a:buSzTx/>
              <a:buNone/>
              <a:defRPr sz="11600" spc="-232">
                <a:latin typeface="Helvetica Neue Medium"/>
                <a:ea typeface="Helvetica Neue Medium"/>
                <a:cs typeface="Helvetica Neue Medium"/>
                <a:sym typeface="Helvetica Neue Medium"/>
              </a:defRPr>
            </a:lvl1pPr>
            <a:lvl2pPr marL="0" indent="457200" algn="ctr">
              <a:lnSpc>
                <a:spcPct val="80000"/>
              </a:lnSpc>
              <a:spcBef>
                <a:spcPts val="0"/>
              </a:spcBef>
              <a:buSzTx/>
              <a:buNone/>
              <a:defRPr sz="11600" spc="-232">
                <a:latin typeface="Helvetica Neue Medium"/>
                <a:ea typeface="Helvetica Neue Medium"/>
                <a:cs typeface="Helvetica Neue Medium"/>
                <a:sym typeface="Helvetica Neue Medium"/>
              </a:defRPr>
            </a:lvl2pPr>
            <a:lvl3pPr marL="0" indent="914400" algn="ctr">
              <a:lnSpc>
                <a:spcPct val="80000"/>
              </a:lnSpc>
              <a:spcBef>
                <a:spcPts val="0"/>
              </a:spcBef>
              <a:buSzTx/>
              <a:buNone/>
              <a:defRPr sz="11600" spc="-232">
                <a:latin typeface="Helvetica Neue Medium"/>
                <a:ea typeface="Helvetica Neue Medium"/>
                <a:cs typeface="Helvetica Neue Medium"/>
                <a:sym typeface="Helvetica Neue Medium"/>
              </a:defRPr>
            </a:lvl3pPr>
            <a:lvl4pPr marL="0" indent="1371600" algn="ctr">
              <a:lnSpc>
                <a:spcPct val="80000"/>
              </a:lnSpc>
              <a:spcBef>
                <a:spcPts val="0"/>
              </a:spcBef>
              <a:buSzTx/>
              <a:buNone/>
              <a:defRPr sz="11600" spc="-232">
                <a:latin typeface="Helvetica Neue Medium"/>
                <a:ea typeface="Helvetica Neue Medium"/>
                <a:cs typeface="Helvetica Neue Medium"/>
                <a:sym typeface="Helvetica Neue Medium"/>
              </a:defRPr>
            </a:lvl4pPr>
            <a:lvl5pPr marL="0" indent="1828800" algn="ctr">
              <a:lnSpc>
                <a:spcPct val="80000"/>
              </a:lnSpc>
              <a:spcBef>
                <a:spcPts val="0"/>
              </a:spcBef>
              <a:buSzTx/>
              <a:buNone/>
              <a:defRPr sz="11600" spc="-232">
                <a:latin typeface="Helvetica Neue Medium"/>
                <a:ea typeface="Helvetica Neue Medium"/>
                <a:cs typeface="Helvetica Neue Medium"/>
                <a:sym typeface="Helvetica Neue Medium"/>
              </a:defRPr>
            </a:lvl5pPr>
          </a:lstStyle>
          <a:p>
            <a:r>
              <a:t>说明</a:t>
            </a:r>
          </a:p>
          <a:p>
            <a:pPr lvl="1"/>
          </a:p>
          <a:p>
            <a:pPr lvl="2"/>
          </a:p>
          <a:p>
            <a:pPr lvl="3"/>
          </a:p>
          <a:p>
            <a:pPr lvl="4"/>
          </a:p>
        </p:txBody>
      </p:sp>
      <p:sp>
        <p:nvSpPr>
          <p:cNvPr id="99"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显著事实">
    <p:spTree>
      <p:nvGrpSpPr>
        <p:cNvPr id="1" name=""/>
        <p:cNvGrpSpPr/>
        <p:nvPr/>
      </p:nvGrpSpPr>
      <p:grpSpPr>
        <a:xfrm>
          <a:off x="0" y="0"/>
          <a:ext cx="0" cy="0"/>
          <a:chOff x="0" y="0"/>
          <a:chExt cx="0" cy="0"/>
        </a:xfrm>
      </p:grpSpPr>
      <p:sp>
        <p:nvSpPr>
          <p:cNvPr id="106" name="正文级别 1…"/>
          <p:cNvSpPr txBox="1">
            <a:spLocks noGrp="1"/>
          </p:cNvSpPr>
          <p:nvPr>
            <p:ph type="body" idx="1" hasCustomPrompt="1"/>
          </p:nvPr>
        </p:nvSpPr>
        <p:spPr>
          <a:xfrm>
            <a:off x="1206500" y="1075927"/>
            <a:ext cx="21971000" cy="7241584"/>
          </a:xfrm>
          <a:prstGeom prst="rect">
            <a:avLst/>
          </a:prstGeom>
        </p:spPr>
        <p:txBody>
          <a:bodyPr anchor="b"/>
          <a:lstStyle>
            <a:lvl1pPr marL="0" indent="0" algn="ctr">
              <a:lnSpc>
                <a:spcPct val="80000"/>
              </a:lnSpc>
              <a:spcBef>
                <a:spcPts val="0"/>
              </a:spcBef>
              <a:buSzTx/>
              <a:buNone/>
              <a:defRPr sz="25000" b="1" spc="-250"/>
            </a:lvl1pPr>
            <a:lvl2pPr marL="0" indent="457200" algn="ctr">
              <a:lnSpc>
                <a:spcPct val="80000"/>
              </a:lnSpc>
              <a:spcBef>
                <a:spcPts val="0"/>
              </a:spcBef>
              <a:buSzTx/>
              <a:buNone/>
              <a:defRPr sz="25000" b="1" spc="-250"/>
            </a:lvl2pPr>
            <a:lvl3pPr marL="0" indent="914400" algn="ctr">
              <a:lnSpc>
                <a:spcPct val="80000"/>
              </a:lnSpc>
              <a:spcBef>
                <a:spcPts val="0"/>
              </a:spcBef>
              <a:buSzTx/>
              <a:buNone/>
              <a:defRPr sz="25000" b="1" spc="-250"/>
            </a:lvl3pPr>
            <a:lvl4pPr marL="0" indent="1371600" algn="ctr">
              <a:lnSpc>
                <a:spcPct val="80000"/>
              </a:lnSpc>
              <a:spcBef>
                <a:spcPts val="0"/>
              </a:spcBef>
              <a:buSzTx/>
              <a:buNone/>
              <a:defRPr sz="25000" b="1" spc="-250"/>
            </a:lvl4pPr>
            <a:lvl5pPr marL="0" indent="1828800" algn="ctr">
              <a:lnSpc>
                <a:spcPct val="80000"/>
              </a:lnSpc>
              <a:spcBef>
                <a:spcPts val="0"/>
              </a:spcBef>
              <a:buSzTx/>
              <a:buNone/>
              <a:defRPr sz="25000" b="1" spc="-250"/>
            </a:lvl5pPr>
          </a:lstStyle>
          <a:p>
            <a:r>
              <a:t>100%</a:t>
            </a:r>
          </a:p>
          <a:p>
            <a:pPr lvl="1"/>
          </a:p>
          <a:p>
            <a:pPr lvl="2"/>
          </a:p>
          <a:p>
            <a:pPr lvl="3"/>
          </a:p>
          <a:p>
            <a:pPr lvl="4"/>
          </a:p>
        </p:txBody>
      </p:sp>
      <p:sp>
        <p:nvSpPr>
          <p:cNvPr id="107" name="事实信息"/>
          <p:cNvSpPr txBox="1">
            <a:spLocks noGrp="1"/>
          </p:cNvSpPr>
          <p:nvPr>
            <p:ph type="body" sz="quarter" idx="21" hasCustomPrompt="1"/>
          </p:nvPr>
        </p:nvSpPr>
        <p:spPr>
          <a:xfrm>
            <a:off x="1206500" y="8262180"/>
            <a:ext cx="21971000" cy="934780"/>
          </a:xfrm>
          <a:prstGeom prst="rect">
            <a:avLst/>
          </a:prstGeom>
        </p:spPr>
        <p:txBody>
          <a:bodyPr lIns="45719" tIns="45719" rIns="45719" bIns="45719"/>
          <a:lstStyle>
            <a:lvl1pPr marL="0" indent="0" algn="ctr" defTabSz="726440">
              <a:lnSpc>
                <a:spcPct val="100000"/>
              </a:lnSpc>
              <a:spcBef>
                <a:spcPts val="0"/>
              </a:spcBef>
              <a:buSzTx/>
              <a:buNone/>
              <a:defRPr sz="4840" b="1"/>
            </a:lvl1pPr>
          </a:lstStyle>
          <a:p>
            <a:r>
              <a:t>事实信息</a:t>
            </a:r>
          </a:p>
        </p:txBody>
      </p:sp>
      <p:sp>
        <p:nvSpPr>
          <p:cNvPr id="108"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引文">
    <p:spTree>
      <p:nvGrpSpPr>
        <p:cNvPr id="1" name=""/>
        <p:cNvGrpSpPr/>
        <p:nvPr/>
      </p:nvGrpSpPr>
      <p:grpSpPr>
        <a:xfrm>
          <a:off x="0" y="0"/>
          <a:ext cx="0" cy="0"/>
          <a:chOff x="0" y="0"/>
          <a:chExt cx="0" cy="0"/>
        </a:xfrm>
      </p:grpSpPr>
      <p:sp>
        <p:nvSpPr>
          <p:cNvPr id="115" name="属性"/>
          <p:cNvSpPr txBox="1">
            <a:spLocks noGrp="1"/>
          </p:cNvSpPr>
          <p:nvPr>
            <p:ph type="body" sz="quarter" idx="21" hasCustomPrompt="1"/>
          </p:nvPr>
        </p:nvSpPr>
        <p:spPr>
          <a:xfrm>
            <a:off x="2430025" y="10675453"/>
            <a:ext cx="20200052" cy="636979"/>
          </a:xfrm>
          <a:prstGeom prst="rect">
            <a:avLst/>
          </a:prstGeom>
        </p:spPr>
        <p:txBody>
          <a:bodyPr lIns="45719" tIns="45719" rIns="45719" bIns="45719"/>
          <a:lstStyle>
            <a:lvl1pPr marL="0" indent="0" defTabSz="701675">
              <a:lnSpc>
                <a:spcPct val="100000"/>
              </a:lnSpc>
              <a:spcBef>
                <a:spcPts val="0"/>
              </a:spcBef>
              <a:buSzTx/>
              <a:buNone/>
              <a:defRPr sz="3060" b="1"/>
            </a:lvl1pPr>
          </a:lstStyle>
          <a:p>
            <a:r>
              <a:t>属性</a:t>
            </a:r>
          </a:p>
        </p:txBody>
      </p:sp>
      <p:sp>
        <p:nvSpPr>
          <p:cNvPr id="116" name="正文级别 1…"/>
          <p:cNvSpPr txBox="1">
            <a:spLocks noGrp="1"/>
          </p:cNvSpPr>
          <p:nvPr>
            <p:ph type="body" sz="half" idx="1" hasCustomPrompt="1"/>
          </p:nvPr>
        </p:nvSpPr>
        <p:spPr>
          <a:xfrm>
            <a:off x="1753923" y="4939860"/>
            <a:ext cx="20876154" cy="3836280"/>
          </a:xfrm>
          <a:prstGeom prst="rect">
            <a:avLst/>
          </a:prstGeom>
        </p:spPr>
        <p:txBody>
          <a:bodyPr/>
          <a:lstStyle>
            <a:lvl1pPr marL="638810" indent="-469900">
              <a:spcBef>
                <a:spcPts val="0"/>
              </a:spcBef>
              <a:buSzTx/>
              <a:buNone/>
              <a:defRPr sz="8500" spc="-170">
                <a:latin typeface="Helvetica Neue Medium"/>
                <a:ea typeface="Helvetica Neue Medium"/>
                <a:cs typeface="Helvetica Neue Medium"/>
                <a:sym typeface="Helvetica Neue Medium"/>
              </a:defRPr>
            </a:lvl1pPr>
            <a:lvl2pPr marL="638810" indent="-12700">
              <a:spcBef>
                <a:spcPts val="0"/>
              </a:spcBef>
              <a:buSzTx/>
              <a:buNone/>
              <a:defRPr sz="8500" spc="-170">
                <a:latin typeface="Helvetica Neue Medium"/>
                <a:ea typeface="Helvetica Neue Medium"/>
                <a:cs typeface="Helvetica Neue Medium"/>
                <a:sym typeface="Helvetica Neue Medium"/>
              </a:defRPr>
            </a:lvl2pPr>
            <a:lvl3pPr marL="638810" indent="444500">
              <a:spcBef>
                <a:spcPts val="0"/>
              </a:spcBef>
              <a:buSzTx/>
              <a:buNone/>
              <a:defRPr sz="8500" spc="-170">
                <a:latin typeface="Helvetica Neue Medium"/>
                <a:ea typeface="Helvetica Neue Medium"/>
                <a:cs typeface="Helvetica Neue Medium"/>
                <a:sym typeface="Helvetica Neue Medium"/>
              </a:defRPr>
            </a:lvl3pPr>
            <a:lvl4pPr marL="638810" indent="901700">
              <a:spcBef>
                <a:spcPts val="0"/>
              </a:spcBef>
              <a:buSzTx/>
              <a:buNone/>
              <a:defRPr sz="8500" spc="-170">
                <a:latin typeface="Helvetica Neue Medium"/>
                <a:ea typeface="Helvetica Neue Medium"/>
                <a:cs typeface="Helvetica Neue Medium"/>
                <a:sym typeface="Helvetica Neue Medium"/>
              </a:defRPr>
            </a:lvl4pPr>
            <a:lvl5pPr marL="638810" indent="1358900">
              <a:spcBef>
                <a:spcPts val="0"/>
              </a:spcBef>
              <a:buSzTx/>
              <a:buNone/>
              <a:defRPr sz="8500" spc="-170">
                <a:latin typeface="Helvetica Neue Medium"/>
                <a:ea typeface="Helvetica Neue Medium"/>
                <a:cs typeface="Helvetica Neue Medium"/>
                <a:sym typeface="Helvetica Neue Medium"/>
              </a:defRPr>
            </a:lvl5pPr>
          </a:lstStyle>
          <a:p>
            <a:r>
              <a:t>“著名引文”</a:t>
            </a:r>
          </a:p>
          <a:p>
            <a:pPr lvl="1"/>
          </a:p>
          <a:p>
            <a:pPr lvl="2"/>
          </a:p>
          <a:p>
            <a:pPr lvl="3"/>
          </a:p>
          <a:p>
            <a:pPr lvl="4"/>
          </a:p>
        </p:txBody>
      </p:sp>
      <p:sp>
        <p:nvSpPr>
          <p:cNvPr id="117"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照片 - 3 联">
    <p:spTree>
      <p:nvGrpSpPr>
        <p:cNvPr id="1" name=""/>
        <p:cNvGrpSpPr/>
        <p:nvPr/>
      </p:nvGrpSpPr>
      <p:grpSpPr>
        <a:xfrm>
          <a:off x="0" y="0"/>
          <a:ext cx="0" cy="0"/>
          <a:chOff x="0" y="0"/>
          <a:chExt cx="0" cy="0"/>
        </a:xfrm>
      </p:grpSpPr>
      <p:sp>
        <p:nvSpPr>
          <p:cNvPr id="124" name="图像"/>
          <p:cNvSpPr>
            <a:spLocks noGrp="1"/>
          </p:cNvSpPr>
          <p:nvPr>
            <p:ph type="pic" sz="quarter" idx="21"/>
          </p:nvPr>
        </p:nvSpPr>
        <p:spPr>
          <a:xfrm>
            <a:off x="15760700" y="1016000"/>
            <a:ext cx="7439099" cy="5949678"/>
          </a:xfrm>
          <a:prstGeom prst="rect">
            <a:avLst/>
          </a:prstGeom>
        </p:spPr>
        <p:txBody>
          <a:bodyPr lIns="91439" tIns="45719" rIns="91439" bIns="45719">
            <a:noAutofit/>
          </a:bodyPr>
          <a:lstStyle/>
          <a:p/>
        </p:txBody>
      </p:sp>
      <p:sp>
        <p:nvSpPr>
          <p:cNvPr id="125" name="图像"/>
          <p:cNvSpPr>
            <a:spLocks noGrp="1"/>
          </p:cNvSpPr>
          <p:nvPr>
            <p:ph type="pic" sz="half" idx="22"/>
          </p:nvPr>
        </p:nvSpPr>
        <p:spPr>
          <a:xfrm>
            <a:off x="13500100" y="3978275"/>
            <a:ext cx="10439400" cy="12150181"/>
          </a:xfrm>
          <a:prstGeom prst="rect">
            <a:avLst/>
          </a:prstGeom>
        </p:spPr>
        <p:txBody>
          <a:bodyPr lIns="91439" tIns="45719" rIns="91439" bIns="45719">
            <a:noAutofit/>
          </a:bodyPr>
          <a:lstStyle/>
          <a:p/>
        </p:txBody>
      </p:sp>
      <p:sp>
        <p:nvSpPr>
          <p:cNvPr id="126" name="图像"/>
          <p:cNvSpPr>
            <a:spLocks noGrp="1"/>
          </p:cNvSpPr>
          <p:nvPr>
            <p:ph type="pic" idx="23"/>
          </p:nvPr>
        </p:nvSpPr>
        <p:spPr>
          <a:xfrm>
            <a:off x="-139700" y="495300"/>
            <a:ext cx="16611600" cy="12458700"/>
          </a:xfrm>
          <a:prstGeom prst="rect">
            <a:avLst/>
          </a:prstGeom>
        </p:spPr>
        <p:txBody>
          <a:bodyPr lIns="91439" tIns="45719" rIns="91439" bIns="45719">
            <a:noAutofit/>
          </a:bodyPr>
          <a:lstStyle/>
          <a:p/>
        </p:txBody>
      </p:sp>
      <p:sp>
        <p:nvSpPr>
          <p:cNvPr id="127"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照片">
    <p:spTree>
      <p:nvGrpSpPr>
        <p:cNvPr id="1" name=""/>
        <p:cNvGrpSpPr/>
        <p:nvPr/>
      </p:nvGrpSpPr>
      <p:grpSpPr>
        <a:xfrm>
          <a:off x="0" y="0"/>
          <a:ext cx="0" cy="0"/>
          <a:chOff x="0" y="0"/>
          <a:chExt cx="0" cy="0"/>
        </a:xfrm>
      </p:grpSpPr>
      <p:sp>
        <p:nvSpPr>
          <p:cNvPr id="134" name="图像"/>
          <p:cNvSpPr>
            <a:spLocks noGrp="1"/>
          </p:cNvSpPr>
          <p:nvPr>
            <p:ph type="pic" idx="21"/>
          </p:nvPr>
        </p:nvSpPr>
        <p:spPr>
          <a:xfrm>
            <a:off x="-1333500" y="-5524500"/>
            <a:ext cx="27051000" cy="21640800"/>
          </a:xfrm>
          <a:prstGeom prst="rect">
            <a:avLst/>
          </a:prstGeom>
        </p:spPr>
        <p:txBody>
          <a:bodyPr lIns="91439" tIns="45719" rIns="91439" bIns="45719">
            <a:noAutofit/>
          </a:bodyPr>
          <a:lstStyle/>
          <a:p/>
        </p:txBody>
      </p:sp>
      <p:sp>
        <p:nvSpPr>
          <p:cNvPr id="135" name="幻灯片编号"/>
          <p:cNvSpPr txBox="1">
            <a:spLocks noGrp="1"/>
          </p:cNvSpPr>
          <p:nvPr>
            <p:ph type="sldNum" sz="quarter" idx="2"/>
          </p:nvPr>
        </p:nvSpPr>
        <p:spPr>
          <a:prstGeom prst="rect">
            <a:avLst/>
          </a:prstGeom>
        </p:spPr>
        <p:txBody>
          <a:bodyPr/>
          <a:lstStyle>
            <a:lvl1pPr>
              <a:defRPr>
                <a:solidFill>
                  <a:srgbClr val="FFFFFF"/>
                </a:solidFill>
              </a:defRPr>
            </a:lvl1pPr>
          </a:lstStyle>
          <a:p>
            <a:fld id="{86CB4B4D-7CA3-9044-876B-883B54F8677D}" type="slidenum">
              <a:rPr/>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空白">
    <p:spTree>
      <p:nvGrpSpPr>
        <p:cNvPr id="1" name=""/>
        <p:cNvGrpSpPr/>
        <p:nvPr/>
      </p:nvGrpSpPr>
      <p:grpSpPr>
        <a:xfrm>
          <a:off x="0" y="0"/>
          <a:ext cx="0" cy="0"/>
          <a:chOff x="0" y="0"/>
          <a:chExt cx="0" cy="0"/>
        </a:xfrm>
      </p:grpSpPr>
      <p:sp>
        <p:nvSpPr>
          <p:cNvPr id="142"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标题与副标题">
    <p:spTree>
      <p:nvGrpSpPr>
        <p:cNvPr id="1" name=""/>
        <p:cNvGrpSpPr/>
        <p:nvPr/>
      </p:nvGrpSpPr>
      <p:grpSpPr>
        <a:xfrm>
          <a:off x="0" y="0"/>
          <a:ext cx="0" cy="0"/>
          <a:chOff x="0" y="0"/>
          <a:chExt cx="0" cy="0"/>
        </a:xfrm>
      </p:grpSpPr>
      <p:sp>
        <p:nvSpPr>
          <p:cNvPr id="149" name="标题文本"/>
          <p:cNvSpPr txBox="1">
            <a:spLocks noGrp="1"/>
          </p:cNvSpPr>
          <p:nvPr>
            <p:ph type="title" hasCustomPrompt="1"/>
          </p:nvPr>
        </p:nvSpPr>
        <p:spPr>
          <a:xfrm>
            <a:off x="4833937" y="2303859"/>
            <a:ext cx="14716126" cy="4643438"/>
          </a:xfrm>
          <a:prstGeom prst="rect">
            <a:avLst/>
          </a:prstGeom>
        </p:spPr>
        <p:txBody>
          <a:bodyPr lIns="71437" tIns="71437" rIns="71437" bIns="71437" anchor="b"/>
          <a:lstStyle>
            <a:lvl1pPr algn="ctr" defTabSz="821690">
              <a:lnSpc>
                <a:spcPct val="100000"/>
              </a:lnSpc>
              <a:defRPr sz="11200" b="0" spc="0">
                <a:latin typeface="Helvetica Neue Medium"/>
                <a:ea typeface="Helvetica Neue Medium"/>
                <a:cs typeface="Helvetica Neue Medium"/>
                <a:sym typeface="Helvetica Neue Medium"/>
              </a:defRPr>
            </a:lvl1pPr>
          </a:lstStyle>
          <a:p>
            <a:r>
              <a:t>标题文本</a:t>
            </a:r>
          </a:p>
        </p:txBody>
      </p:sp>
      <p:sp>
        <p:nvSpPr>
          <p:cNvPr id="150" name="正文级别 1…"/>
          <p:cNvSpPr txBox="1">
            <a:spLocks noGrp="1"/>
          </p:cNvSpPr>
          <p:nvPr>
            <p:ph type="body" sz="quarter" idx="1" hasCustomPrompt="1"/>
          </p:nvPr>
        </p:nvSpPr>
        <p:spPr>
          <a:xfrm>
            <a:off x="4833937" y="7090171"/>
            <a:ext cx="14716126" cy="1589486"/>
          </a:xfrm>
          <a:prstGeom prst="rect">
            <a:avLst/>
          </a:prstGeom>
        </p:spPr>
        <p:txBody>
          <a:bodyPr lIns="71437" tIns="71437" rIns="71437" bIns="71437"/>
          <a:lstStyle>
            <a:lvl1pPr marL="0" indent="0" algn="ctr" defTabSz="821690">
              <a:lnSpc>
                <a:spcPct val="100000"/>
              </a:lnSpc>
              <a:spcBef>
                <a:spcPts val="0"/>
              </a:spcBef>
              <a:buSzTx/>
              <a:buNone/>
              <a:defRPr sz="5200"/>
            </a:lvl1pPr>
            <a:lvl2pPr marL="0" indent="228600" algn="ctr" defTabSz="821690">
              <a:lnSpc>
                <a:spcPct val="100000"/>
              </a:lnSpc>
              <a:spcBef>
                <a:spcPts val="0"/>
              </a:spcBef>
              <a:buSzTx/>
              <a:buNone/>
              <a:defRPr sz="5200"/>
            </a:lvl2pPr>
            <a:lvl3pPr marL="0" indent="457200" algn="ctr" defTabSz="821690">
              <a:lnSpc>
                <a:spcPct val="100000"/>
              </a:lnSpc>
              <a:spcBef>
                <a:spcPts val="0"/>
              </a:spcBef>
              <a:buSzTx/>
              <a:buNone/>
              <a:defRPr sz="5200"/>
            </a:lvl3pPr>
            <a:lvl4pPr marL="0" indent="685800" algn="ctr" defTabSz="821690">
              <a:lnSpc>
                <a:spcPct val="100000"/>
              </a:lnSpc>
              <a:spcBef>
                <a:spcPts val="0"/>
              </a:spcBef>
              <a:buSzTx/>
              <a:buNone/>
              <a:defRPr sz="5200"/>
            </a:lvl4pPr>
            <a:lvl5pPr marL="0" indent="914400" algn="ctr" defTabSz="821690">
              <a:lnSpc>
                <a:spcPct val="100000"/>
              </a:lnSpc>
              <a:spcBef>
                <a:spcPts val="0"/>
              </a:spcBef>
              <a:buSzTx/>
              <a:buNone/>
              <a:defRPr sz="5200"/>
            </a:lvl5pPr>
          </a:lstStyle>
          <a:p>
            <a:r>
              <a:t>正文级别 1</a:t>
            </a:r>
          </a:p>
          <a:p>
            <a:pPr lvl="1"/>
            <a:r>
              <a:t>正文级别 2</a:t>
            </a:r>
          </a:p>
          <a:p>
            <a:pPr lvl="2"/>
            <a:r>
              <a:t>正文级别 3</a:t>
            </a:r>
          </a:p>
          <a:p>
            <a:pPr lvl="3"/>
            <a:r>
              <a:t>正文级别 4</a:t>
            </a:r>
          </a:p>
          <a:p>
            <a:pPr lvl="4"/>
            <a:r>
              <a:t>正文级别 5</a:t>
            </a:r>
          </a:p>
        </p:txBody>
      </p:sp>
      <p:sp>
        <p:nvSpPr>
          <p:cNvPr id="151" name="幻灯片编号"/>
          <p:cNvSpPr txBox="1">
            <a:spLocks noGrp="1"/>
          </p:cNvSpPr>
          <p:nvPr>
            <p:ph type="sldNum" sz="quarter" idx="2"/>
          </p:nvPr>
        </p:nvSpPr>
        <p:spPr>
          <a:xfrm>
            <a:off x="11954103" y="13073062"/>
            <a:ext cx="466269" cy="477671"/>
          </a:xfrm>
          <a:prstGeom prst="rect">
            <a:avLst/>
          </a:prstGeom>
        </p:spPr>
        <p:txBody>
          <a:bodyPr lIns="71437" tIns="71437" rIns="71437" bIns="71437" anchor="t"/>
          <a:lstStyle>
            <a:lvl1pPr defTabSz="821690">
              <a:defRPr sz="2200">
                <a:latin typeface="Helvetica Neue Thin"/>
                <a:ea typeface="Helvetica Neue Thin"/>
                <a:cs typeface="Helvetica Neue Thin"/>
                <a:sym typeface="Helvetica Neue Thin"/>
              </a:defRPr>
            </a:lvl1pPr>
          </a:lstStyle>
          <a:p>
            <a:fld id="{86CB4B4D-7CA3-9044-876B-883B54F8677D}" type="slidenum">
              <a:rPr/>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7" Type="http://schemas.openxmlformats.org/officeDocument/2006/relationships/theme" Target="../theme/theme1.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幻灯片标题"/>
          <p:cNvSpPr txBox="1">
            <a:spLocks noGrp="1"/>
          </p:cNvSpPr>
          <p:nvPr>
            <p:ph type="title" hasCustomPrompt="1"/>
          </p:nvPr>
        </p:nvSpPr>
        <p:spPr>
          <a:xfrm>
            <a:off x="1206500" y="1079500"/>
            <a:ext cx="21971000" cy="1433163"/>
          </a:xfrm>
          <a:prstGeom prst="rect">
            <a:avLst/>
          </a:prstGeom>
          <a:ln w="12700">
            <a:miter lim="400000"/>
          </a:ln>
        </p:spPr>
        <p:txBody>
          <a:bodyPr lIns="50800" tIns="50800" rIns="50800" bIns="50800">
            <a:normAutofit/>
          </a:bodyPr>
          <a:lstStyle/>
          <a:p>
            <a:r>
              <a:t>幻灯片标题</a:t>
            </a:r>
          </a:p>
        </p:txBody>
      </p:sp>
      <p:sp>
        <p:nvSpPr>
          <p:cNvPr id="3" name="正文级别 1…"/>
          <p:cNvSpPr txBox="1">
            <a:spLocks noGrp="1"/>
          </p:cNvSpPr>
          <p:nvPr>
            <p:ph type="body" idx="1" hasCustomPrompt="1"/>
          </p:nvPr>
        </p:nvSpPr>
        <p:spPr>
          <a:xfrm>
            <a:off x="1206500" y="4248504"/>
            <a:ext cx="21971000" cy="8256012"/>
          </a:xfrm>
          <a:prstGeom prst="rect">
            <a:avLst/>
          </a:prstGeom>
          <a:ln w="12700">
            <a:miter lim="400000"/>
          </a:ln>
        </p:spPr>
        <p:txBody>
          <a:bodyPr lIns="50800" tIns="50800" rIns="50800" bIns="50800">
            <a:normAutofit/>
          </a:bodyPr>
          <a:lstStyle/>
          <a:p>
            <a:r>
              <a:t>幻灯片项目符号文本</a:t>
            </a:r>
          </a:p>
          <a:p>
            <a:pPr lvl="1"/>
          </a:p>
          <a:p>
            <a:pPr lvl="2"/>
          </a:p>
          <a:p>
            <a:pPr lvl="3"/>
          </a:p>
          <a:p>
            <a:pPr lvl="4"/>
          </a:p>
        </p:txBody>
      </p:sp>
      <p:sp>
        <p:nvSpPr>
          <p:cNvPr id="4" name="幻灯片编号"/>
          <p:cNvSpPr txBox="1">
            <a:spLocks noGrp="1"/>
          </p:cNvSpPr>
          <p:nvPr>
            <p:ph type="sldNum" sz="quarter" idx="2"/>
          </p:nvPr>
        </p:nvSpPr>
        <p:spPr>
          <a:xfrm>
            <a:off x="12001499" y="13080999"/>
            <a:ext cx="368505" cy="374600"/>
          </a:xfrm>
          <a:prstGeom prst="rect">
            <a:avLst/>
          </a:prstGeom>
          <a:ln w="12700">
            <a:miter lim="400000"/>
          </a:ln>
        </p:spPr>
        <p:txBody>
          <a:bodyPr wrap="none" lIns="50800" tIns="50800" rIns="50800" bIns="50800" anchor="b">
            <a:spAutoFit/>
          </a:bodyPr>
          <a:lstStyle>
            <a:lvl1pPr defTabSz="584200">
              <a:defRPr sz="1800">
                <a:solidFill>
                  <a:srgbClr val="000000"/>
                </a:solidFill>
              </a:defRPr>
            </a:lvl1pPr>
          </a:lstStyle>
          <a:p>
            <a:fld id="{86CB4B4D-7CA3-9044-876B-883B54F8677D}" type="slidenum">
              <a:rPr/>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ransition spd="med"/>
  <p:txStyles>
    <p:titleStyle>
      <a:lvl1pPr marL="0" marR="0" indent="0" algn="l" defTabSz="2438400" rtl="0" latinLnBrk="0">
        <a:lnSpc>
          <a:spcPct val="80000"/>
        </a:lnSpc>
        <a:spcBef>
          <a:spcPts val="0"/>
        </a:spcBef>
        <a:spcAft>
          <a:spcPts val="0"/>
        </a:spcAft>
        <a:buClrTx/>
        <a:buSzTx/>
        <a:buFontTx/>
        <a:buNone/>
        <a:defRPr sz="8500" b="1" i="0" u="none" strike="noStrike" cap="none" spc="-170" baseline="0">
          <a:solidFill>
            <a:srgbClr val="000000"/>
          </a:solidFill>
          <a:uFillTx/>
          <a:latin typeface="+mn-lt"/>
          <a:ea typeface="+mn-ea"/>
          <a:cs typeface="+mn-cs"/>
          <a:sym typeface="Helvetica Neue"/>
        </a:defRPr>
      </a:lvl1pPr>
      <a:lvl2pPr marL="0" marR="0" indent="457200" algn="l" defTabSz="2438400" rtl="0" latinLnBrk="0">
        <a:lnSpc>
          <a:spcPct val="80000"/>
        </a:lnSpc>
        <a:spcBef>
          <a:spcPts val="0"/>
        </a:spcBef>
        <a:spcAft>
          <a:spcPts val="0"/>
        </a:spcAft>
        <a:buClrTx/>
        <a:buSzTx/>
        <a:buFontTx/>
        <a:buNone/>
        <a:defRPr sz="8500" b="1" i="0" u="none" strike="noStrike" cap="none" spc="-170" baseline="0">
          <a:solidFill>
            <a:srgbClr val="000000"/>
          </a:solidFill>
          <a:uFillTx/>
          <a:latin typeface="+mn-lt"/>
          <a:ea typeface="+mn-ea"/>
          <a:cs typeface="+mn-cs"/>
          <a:sym typeface="Helvetica Neue"/>
        </a:defRPr>
      </a:lvl2pPr>
      <a:lvl3pPr marL="0" marR="0" indent="914400" algn="l" defTabSz="2438400" rtl="0" latinLnBrk="0">
        <a:lnSpc>
          <a:spcPct val="80000"/>
        </a:lnSpc>
        <a:spcBef>
          <a:spcPts val="0"/>
        </a:spcBef>
        <a:spcAft>
          <a:spcPts val="0"/>
        </a:spcAft>
        <a:buClrTx/>
        <a:buSzTx/>
        <a:buFontTx/>
        <a:buNone/>
        <a:defRPr sz="8500" b="1" i="0" u="none" strike="noStrike" cap="none" spc="-170" baseline="0">
          <a:solidFill>
            <a:srgbClr val="000000"/>
          </a:solidFill>
          <a:uFillTx/>
          <a:latin typeface="+mn-lt"/>
          <a:ea typeface="+mn-ea"/>
          <a:cs typeface="+mn-cs"/>
          <a:sym typeface="Helvetica Neue"/>
        </a:defRPr>
      </a:lvl3pPr>
      <a:lvl4pPr marL="0" marR="0" indent="1371600" algn="l" defTabSz="2438400" rtl="0" latinLnBrk="0">
        <a:lnSpc>
          <a:spcPct val="80000"/>
        </a:lnSpc>
        <a:spcBef>
          <a:spcPts val="0"/>
        </a:spcBef>
        <a:spcAft>
          <a:spcPts val="0"/>
        </a:spcAft>
        <a:buClrTx/>
        <a:buSzTx/>
        <a:buFontTx/>
        <a:buNone/>
        <a:defRPr sz="8500" b="1" i="0" u="none" strike="noStrike" cap="none" spc="-170" baseline="0">
          <a:solidFill>
            <a:srgbClr val="000000"/>
          </a:solidFill>
          <a:uFillTx/>
          <a:latin typeface="+mn-lt"/>
          <a:ea typeface="+mn-ea"/>
          <a:cs typeface="+mn-cs"/>
          <a:sym typeface="Helvetica Neue"/>
        </a:defRPr>
      </a:lvl4pPr>
      <a:lvl5pPr marL="0" marR="0" indent="1828800" algn="l" defTabSz="2438400" rtl="0" latinLnBrk="0">
        <a:lnSpc>
          <a:spcPct val="80000"/>
        </a:lnSpc>
        <a:spcBef>
          <a:spcPts val="0"/>
        </a:spcBef>
        <a:spcAft>
          <a:spcPts val="0"/>
        </a:spcAft>
        <a:buClrTx/>
        <a:buSzTx/>
        <a:buFontTx/>
        <a:buNone/>
        <a:defRPr sz="8500" b="1" i="0" u="none" strike="noStrike" cap="none" spc="-170" baseline="0">
          <a:solidFill>
            <a:srgbClr val="000000"/>
          </a:solidFill>
          <a:uFillTx/>
          <a:latin typeface="+mn-lt"/>
          <a:ea typeface="+mn-ea"/>
          <a:cs typeface="+mn-cs"/>
          <a:sym typeface="Helvetica Neue"/>
        </a:defRPr>
      </a:lvl5pPr>
      <a:lvl6pPr marL="0" marR="0" indent="2286000" algn="l" defTabSz="2438400" rtl="0" latinLnBrk="0">
        <a:lnSpc>
          <a:spcPct val="80000"/>
        </a:lnSpc>
        <a:spcBef>
          <a:spcPts val="0"/>
        </a:spcBef>
        <a:spcAft>
          <a:spcPts val="0"/>
        </a:spcAft>
        <a:buClrTx/>
        <a:buSzTx/>
        <a:buFontTx/>
        <a:buNone/>
        <a:defRPr sz="8500" b="1" i="0" u="none" strike="noStrike" cap="none" spc="-170" baseline="0">
          <a:solidFill>
            <a:srgbClr val="000000"/>
          </a:solidFill>
          <a:uFillTx/>
          <a:latin typeface="+mn-lt"/>
          <a:ea typeface="+mn-ea"/>
          <a:cs typeface="+mn-cs"/>
          <a:sym typeface="Helvetica Neue"/>
        </a:defRPr>
      </a:lvl6pPr>
      <a:lvl7pPr marL="0" marR="0" indent="2743200" algn="l" defTabSz="2438400" rtl="0" latinLnBrk="0">
        <a:lnSpc>
          <a:spcPct val="80000"/>
        </a:lnSpc>
        <a:spcBef>
          <a:spcPts val="0"/>
        </a:spcBef>
        <a:spcAft>
          <a:spcPts val="0"/>
        </a:spcAft>
        <a:buClrTx/>
        <a:buSzTx/>
        <a:buFontTx/>
        <a:buNone/>
        <a:defRPr sz="8500" b="1" i="0" u="none" strike="noStrike" cap="none" spc="-170" baseline="0">
          <a:solidFill>
            <a:srgbClr val="000000"/>
          </a:solidFill>
          <a:uFillTx/>
          <a:latin typeface="+mn-lt"/>
          <a:ea typeface="+mn-ea"/>
          <a:cs typeface="+mn-cs"/>
          <a:sym typeface="Helvetica Neue"/>
        </a:defRPr>
      </a:lvl7pPr>
      <a:lvl8pPr marL="0" marR="0" indent="3200400" algn="l" defTabSz="2438400" rtl="0" latinLnBrk="0">
        <a:lnSpc>
          <a:spcPct val="80000"/>
        </a:lnSpc>
        <a:spcBef>
          <a:spcPts val="0"/>
        </a:spcBef>
        <a:spcAft>
          <a:spcPts val="0"/>
        </a:spcAft>
        <a:buClrTx/>
        <a:buSzTx/>
        <a:buFontTx/>
        <a:buNone/>
        <a:defRPr sz="8500" b="1" i="0" u="none" strike="noStrike" cap="none" spc="-170" baseline="0">
          <a:solidFill>
            <a:srgbClr val="000000"/>
          </a:solidFill>
          <a:uFillTx/>
          <a:latin typeface="+mn-lt"/>
          <a:ea typeface="+mn-ea"/>
          <a:cs typeface="+mn-cs"/>
          <a:sym typeface="Helvetica Neue"/>
        </a:defRPr>
      </a:lvl8pPr>
      <a:lvl9pPr marL="0" marR="0" indent="3657600" algn="l" defTabSz="2438400" rtl="0" latinLnBrk="0">
        <a:lnSpc>
          <a:spcPct val="80000"/>
        </a:lnSpc>
        <a:spcBef>
          <a:spcPts val="0"/>
        </a:spcBef>
        <a:spcAft>
          <a:spcPts val="0"/>
        </a:spcAft>
        <a:buClrTx/>
        <a:buSzTx/>
        <a:buFontTx/>
        <a:buNone/>
        <a:defRPr sz="8500" b="1" i="0" u="none" strike="noStrike" cap="none" spc="-170" baseline="0">
          <a:solidFill>
            <a:srgbClr val="000000"/>
          </a:solidFill>
          <a:uFillTx/>
          <a:latin typeface="+mn-lt"/>
          <a:ea typeface="+mn-ea"/>
          <a:cs typeface="+mn-cs"/>
          <a:sym typeface="Helvetica Neue"/>
        </a:defRPr>
      </a:lvl9pPr>
    </p:titleStyle>
    <p:bodyStyle>
      <a:lvl1pPr marL="6096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1pPr>
      <a:lvl2pPr marL="12192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2pPr>
      <a:lvl3pPr marL="18288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3pPr>
      <a:lvl4pPr marL="24384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4pPr>
      <a:lvl5pPr marL="30480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5pPr>
      <a:lvl6pPr marL="36576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6pPr>
      <a:lvl7pPr marL="42672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7pPr>
      <a:lvl8pPr marL="48768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8pPr>
      <a:lvl9pPr marL="54864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9pPr>
    </p:bodyStyle>
    <p:otherStyle>
      <a:lvl1pPr marL="0" marR="0" indent="0" algn="ctr" defTabSz="584200" rtl="0" latinLnBrk="0">
        <a:lnSpc>
          <a:spcPct val="100000"/>
        </a:lnSpc>
        <a:spcBef>
          <a:spcPts val="0"/>
        </a:spcBef>
        <a:spcAft>
          <a:spcPts val="0"/>
        </a:spcAft>
        <a:buClrTx/>
        <a:buSzTx/>
        <a:buFontTx/>
        <a:buNone/>
        <a:defRPr sz="1800" b="0" i="0" u="none" strike="noStrike" cap="none" spc="0" baseline="0">
          <a:solidFill>
            <a:schemeClr val="tx1"/>
          </a:solidFill>
          <a:uFillTx/>
          <a:latin typeface="+mn-lt"/>
          <a:ea typeface="+mn-ea"/>
          <a:cs typeface="+mn-cs"/>
          <a:sym typeface="Helvetica Neue"/>
        </a:defRPr>
      </a:lvl1pPr>
      <a:lvl2pPr marL="0" marR="0" indent="457200" algn="ctr" defTabSz="584200" rtl="0" latinLnBrk="0">
        <a:lnSpc>
          <a:spcPct val="100000"/>
        </a:lnSpc>
        <a:spcBef>
          <a:spcPts val="0"/>
        </a:spcBef>
        <a:spcAft>
          <a:spcPts val="0"/>
        </a:spcAft>
        <a:buClrTx/>
        <a:buSzTx/>
        <a:buFontTx/>
        <a:buNone/>
        <a:defRPr sz="1800" b="0" i="0" u="none" strike="noStrike" cap="none" spc="0" baseline="0">
          <a:solidFill>
            <a:schemeClr val="tx1"/>
          </a:solidFill>
          <a:uFillTx/>
          <a:latin typeface="+mn-lt"/>
          <a:ea typeface="+mn-ea"/>
          <a:cs typeface="+mn-cs"/>
          <a:sym typeface="Helvetica Neue"/>
        </a:defRPr>
      </a:lvl2pPr>
      <a:lvl3pPr marL="0" marR="0" indent="914400" algn="ctr" defTabSz="584200" rtl="0" latinLnBrk="0">
        <a:lnSpc>
          <a:spcPct val="100000"/>
        </a:lnSpc>
        <a:spcBef>
          <a:spcPts val="0"/>
        </a:spcBef>
        <a:spcAft>
          <a:spcPts val="0"/>
        </a:spcAft>
        <a:buClrTx/>
        <a:buSzTx/>
        <a:buFontTx/>
        <a:buNone/>
        <a:defRPr sz="1800" b="0" i="0" u="none" strike="noStrike" cap="none" spc="0" baseline="0">
          <a:solidFill>
            <a:schemeClr val="tx1"/>
          </a:solidFill>
          <a:uFillTx/>
          <a:latin typeface="+mn-lt"/>
          <a:ea typeface="+mn-ea"/>
          <a:cs typeface="+mn-cs"/>
          <a:sym typeface="Helvetica Neue"/>
        </a:defRPr>
      </a:lvl3pPr>
      <a:lvl4pPr marL="0" marR="0" indent="1371600" algn="ctr" defTabSz="584200" rtl="0" latinLnBrk="0">
        <a:lnSpc>
          <a:spcPct val="100000"/>
        </a:lnSpc>
        <a:spcBef>
          <a:spcPts val="0"/>
        </a:spcBef>
        <a:spcAft>
          <a:spcPts val="0"/>
        </a:spcAft>
        <a:buClrTx/>
        <a:buSzTx/>
        <a:buFontTx/>
        <a:buNone/>
        <a:defRPr sz="1800" b="0" i="0" u="none" strike="noStrike" cap="none" spc="0" baseline="0">
          <a:solidFill>
            <a:schemeClr val="tx1"/>
          </a:solidFill>
          <a:uFillTx/>
          <a:latin typeface="+mn-lt"/>
          <a:ea typeface="+mn-ea"/>
          <a:cs typeface="+mn-cs"/>
          <a:sym typeface="Helvetica Neue"/>
        </a:defRPr>
      </a:lvl4pPr>
      <a:lvl5pPr marL="0" marR="0" indent="1828800" algn="ctr" defTabSz="584200" rtl="0" latinLnBrk="0">
        <a:lnSpc>
          <a:spcPct val="100000"/>
        </a:lnSpc>
        <a:spcBef>
          <a:spcPts val="0"/>
        </a:spcBef>
        <a:spcAft>
          <a:spcPts val="0"/>
        </a:spcAft>
        <a:buClrTx/>
        <a:buSzTx/>
        <a:buFontTx/>
        <a:buNone/>
        <a:defRPr sz="1800" b="0" i="0" u="none" strike="noStrike" cap="none" spc="0" baseline="0">
          <a:solidFill>
            <a:schemeClr val="tx1"/>
          </a:solidFill>
          <a:uFillTx/>
          <a:latin typeface="+mn-lt"/>
          <a:ea typeface="+mn-ea"/>
          <a:cs typeface="+mn-cs"/>
          <a:sym typeface="Helvetica Neue"/>
        </a:defRPr>
      </a:lvl5pPr>
      <a:lvl6pPr marL="0" marR="0" indent="2286000" algn="ctr" defTabSz="584200" rtl="0" latinLnBrk="0">
        <a:lnSpc>
          <a:spcPct val="100000"/>
        </a:lnSpc>
        <a:spcBef>
          <a:spcPts val="0"/>
        </a:spcBef>
        <a:spcAft>
          <a:spcPts val="0"/>
        </a:spcAft>
        <a:buClrTx/>
        <a:buSzTx/>
        <a:buFontTx/>
        <a:buNone/>
        <a:defRPr sz="1800" b="0" i="0" u="none" strike="noStrike" cap="none" spc="0" baseline="0">
          <a:solidFill>
            <a:schemeClr val="tx1"/>
          </a:solidFill>
          <a:uFillTx/>
          <a:latin typeface="+mn-lt"/>
          <a:ea typeface="+mn-ea"/>
          <a:cs typeface="+mn-cs"/>
          <a:sym typeface="Helvetica Neue"/>
        </a:defRPr>
      </a:lvl6pPr>
      <a:lvl7pPr marL="0" marR="0" indent="2743200" algn="ctr" defTabSz="584200" rtl="0" latinLnBrk="0">
        <a:lnSpc>
          <a:spcPct val="100000"/>
        </a:lnSpc>
        <a:spcBef>
          <a:spcPts val="0"/>
        </a:spcBef>
        <a:spcAft>
          <a:spcPts val="0"/>
        </a:spcAft>
        <a:buClrTx/>
        <a:buSzTx/>
        <a:buFontTx/>
        <a:buNone/>
        <a:defRPr sz="1800" b="0" i="0" u="none" strike="noStrike" cap="none" spc="0" baseline="0">
          <a:solidFill>
            <a:schemeClr val="tx1"/>
          </a:solidFill>
          <a:uFillTx/>
          <a:latin typeface="+mn-lt"/>
          <a:ea typeface="+mn-ea"/>
          <a:cs typeface="+mn-cs"/>
          <a:sym typeface="Helvetica Neue"/>
        </a:defRPr>
      </a:lvl7pPr>
      <a:lvl8pPr marL="0" marR="0" indent="3200400" algn="ctr" defTabSz="584200" rtl="0" latinLnBrk="0">
        <a:lnSpc>
          <a:spcPct val="100000"/>
        </a:lnSpc>
        <a:spcBef>
          <a:spcPts val="0"/>
        </a:spcBef>
        <a:spcAft>
          <a:spcPts val="0"/>
        </a:spcAft>
        <a:buClrTx/>
        <a:buSzTx/>
        <a:buFontTx/>
        <a:buNone/>
        <a:defRPr sz="1800" b="0" i="0" u="none" strike="noStrike" cap="none" spc="0" baseline="0">
          <a:solidFill>
            <a:schemeClr val="tx1"/>
          </a:solidFill>
          <a:uFillTx/>
          <a:latin typeface="+mn-lt"/>
          <a:ea typeface="+mn-ea"/>
          <a:cs typeface="+mn-cs"/>
          <a:sym typeface="Helvetica Neue"/>
        </a:defRPr>
      </a:lvl8pPr>
      <a:lvl9pPr marL="0" marR="0" indent="3657600" algn="ctr" defTabSz="584200" rtl="0" latinLnBrk="0">
        <a:lnSpc>
          <a:spcPct val="100000"/>
        </a:lnSpc>
        <a:spcBef>
          <a:spcPts val="0"/>
        </a:spcBef>
        <a:spcAft>
          <a:spcPts val="0"/>
        </a:spcAft>
        <a:buClrTx/>
        <a:buSzTx/>
        <a:buFontTx/>
        <a:buNone/>
        <a:defRPr sz="1800" b="0" i="0" u="none" strike="noStrike" cap="none" spc="0" baseline="0">
          <a:solidFill>
            <a:schemeClr val="tx1"/>
          </a:solidFill>
          <a:uFillTx/>
          <a:latin typeface="+mn-lt"/>
          <a:ea typeface="+mn-ea"/>
          <a:cs typeface="+mn-cs"/>
          <a:sym typeface="Helvetica Neue"/>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2.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image" Target="../media/image2.png"/><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0" name="惟万物之胜胜万物.png" descr="惟万物之胜胜万物.png"/>
          <p:cNvPicPr>
            <a:picLocks noChangeAspect="1"/>
          </p:cNvPicPr>
          <p:nvPr/>
        </p:nvPicPr>
        <p:blipFill>
          <a:blip r:embed="rId1"/>
          <a:stretch>
            <a:fillRect/>
          </a:stretch>
        </p:blipFill>
        <p:spPr>
          <a:xfrm>
            <a:off x="1563370" y="1167130"/>
            <a:ext cx="21312505" cy="10502900"/>
          </a:xfrm>
          <a:prstGeom prst="rect">
            <a:avLst/>
          </a:prstGeom>
          <a:ln w="25400">
            <a:miter lim="400000"/>
            <a:headEnd/>
            <a:tailEnd/>
          </a:ln>
          <a:effectLst>
            <a:outerShdw blurRad="254000" dist="127000" dir="5400000" rotWithShape="0">
              <a:srgbClr val="000000">
                <a:alpha val="33793"/>
              </a:srgbClr>
            </a:outerShdw>
          </a:effectLst>
        </p:spPr>
      </p:pic>
      <p:pic>
        <p:nvPicPr>
          <p:cNvPr id="161" name="惟胜道logo-02.png" descr="惟胜道logo-02.png"/>
          <p:cNvPicPr>
            <a:picLocks noChangeAspect="1"/>
          </p:cNvPicPr>
          <p:nvPr/>
        </p:nvPicPr>
        <p:blipFill>
          <a:blip r:embed="rId2"/>
          <a:stretch>
            <a:fillRect/>
          </a:stretch>
        </p:blipFill>
        <p:spPr>
          <a:xfrm>
            <a:off x="6617970" y="7700645"/>
            <a:ext cx="11203305" cy="7920355"/>
          </a:xfrm>
          <a:prstGeom prst="rect">
            <a:avLst/>
          </a:prstGeom>
          <a:ln w="12700">
            <a:miter lim="400000"/>
            <a:headEnd/>
            <a:tailEnd/>
          </a:ln>
        </p:spPr>
      </p:pic>
      <p:sp>
        <p:nvSpPr>
          <p:cNvPr id="162" name="民法典对保理合同的…"/>
          <p:cNvSpPr txBox="1"/>
          <p:nvPr/>
        </p:nvSpPr>
        <p:spPr>
          <a:xfrm>
            <a:off x="3036570" y="4828858"/>
            <a:ext cx="18801080" cy="3179445"/>
          </a:xfrm>
          <a:prstGeom prst="rect">
            <a:avLst/>
          </a:prstGeom>
          <a:ln w="12700">
            <a:miter lim="400000"/>
          </a:ln>
        </p:spPr>
        <p:txBody>
          <a:bodyPr wrap="square" lIns="50800" tIns="50800" rIns="50800" bIns="50800" anchor="ctr">
            <a:spAutoFit/>
          </a:bodyPr>
          <a:lstStyle/>
          <a:p>
            <a:pPr algn="ctr">
              <a:lnSpc>
                <a:spcPct val="80000"/>
              </a:lnSpc>
              <a:defRPr sz="10000">
                <a:solidFill>
                  <a:srgbClr val="9A621F"/>
                </a:solidFill>
                <a:latin typeface="Helvetica"/>
                <a:ea typeface="Helvetica"/>
                <a:cs typeface="Helvetica"/>
                <a:sym typeface="Helvetica"/>
              </a:defRPr>
            </a:pPr>
            <a:r>
              <a:rPr lang="zh-CN" b="1" dirty="0"/>
              <a:t>保障中小企业款项支付条例</a:t>
            </a:r>
            <a:endParaRPr b="1" dirty="0"/>
          </a:p>
          <a:p>
            <a:pPr algn="ctr">
              <a:lnSpc>
                <a:spcPct val="80000"/>
              </a:lnSpc>
              <a:defRPr sz="5000">
                <a:solidFill>
                  <a:srgbClr val="9A621F"/>
                </a:solidFill>
                <a:latin typeface="Helvetica"/>
                <a:ea typeface="Helvetica"/>
                <a:cs typeface="Helvetica"/>
                <a:sym typeface="Helvetica"/>
              </a:defRPr>
            </a:pPr>
            <a:endParaRPr lang="zh-CN" b="1" dirty="0"/>
          </a:p>
          <a:p>
            <a:pPr algn="r">
              <a:lnSpc>
                <a:spcPct val="80000"/>
              </a:lnSpc>
              <a:defRPr sz="5000">
                <a:solidFill>
                  <a:srgbClr val="9A621F"/>
                </a:solidFill>
                <a:latin typeface="Helvetica"/>
                <a:ea typeface="Helvetica"/>
                <a:cs typeface="Helvetica"/>
                <a:sym typeface="Helvetica"/>
              </a:defRPr>
            </a:pPr>
            <a:r>
              <a:rPr lang="zh-CN" b="1" dirty="0"/>
              <a:t>                                                    </a:t>
            </a:r>
            <a:endParaRPr lang="zh-CN" b="1" dirty="0"/>
          </a:p>
          <a:p>
            <a:pPr>
              <a:lnSpc>
                <a:spcPct val="80000"/>
              </a:lnSpc>
              <a:defRPr sz="5000">
                <a:solidFill>
                  <a:srgbClr val="9A621F"/>
                </a:solidFill>
                <a:latin typeface="Helvetica"/>
                <a:ea typeface="Helvetica"/>
                <a:cs typeface="Helvetica"/>
                <a:sym typeface="Helvetica"/>
              </a:defRPr>
            </a:pPr>
            <a:r>
              <a:rPr lang="zh-CN" b="1" dirty="0"/>
              <a:t> </a:t>
            </a:r>
            <a:r>
              <a:rPr lang="zh-CN" altLang="en-US" b="1" dirty="0"/>
              <a:t>贵州惟胜道律师事务所   </a:t>
            </a:r>
            <a:r>
              <a:rPr lang="zh-CN" b="1" dirty="0"/>
              <a:t>邵筱</a:t>
            </a:r>
            <a:endParaRPr b="1" dirty="0"/>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p:cNvSpPr>
            <a:spLocks noGrp="1"/>
          </p:cNvSpPr>
          <p:nvPr>
            <p:ph type="title"/>
          </p:nvPr>
        </p:nvSpPr>
        <p:spPr>
          <a:xfrm>
            <a:off x="1657350" y="1442085"/>
            <a:ext cx="21971000" cy="1605915"/>
          </a:xfrm>
        </p:spPr>
        <p:txBody>
          <a:bodyPr/>
          <a:lstStyle/>
          <a:p>
            <a:pPr algn="ctr" defTabSz="457200" hangingPunct="0">
              <a:lnSpc>
                <a:spcPts val="12400"/>
              </a:lnSpc>
              <a:defRPr sz="8000" b="1">
                <a:solidFill>
                  <a:srgbClr val="9A621F"/>
                </a:solidFill>
                <a:latin typeface="Helvetica"/>
                <a:ea typeface="Helvetica"/>
                <a:cs typeface="Helvetica"/>
                <a:sym typeface="Helvetica"/>
              </a:defRPr>
            </a:pPr>
            <a:r>
              <a:rPr lang="zh-CN" altLang="en-US" spc="0" dirty="0">
                <a:ln>
                  <a:noFill/>
                </a:ln>
                <a:effectLst/>
              </a:rPr>
              <a:t>条例结构解读</a:t>
            </a:r>
            <a:endParaRPr spc="0" dirty="0">
              <a:ln>
                <a:noFill/>
              </a:ln>
              <a:effectLst/>
            </a:endParaRPr>
          </a:p>
        </p:txBody>
      </p:sp>
      <p:sp>
        <p:nvSpPr>
          <p:cNvPr id="8" name="文本占位符 7"/>
          <p:cNvSpPr>
            <a:spLocks noGrp="1"/>
          </p:cNvSpPr>
          <p:nvPr>
            <p:ph type="body" sz="quarter" idx="1"/>
          </p:nvPr>
        </p:nvSpPr>
        <p:spPr>
          <a:xfrm>
            <a:off x="3937000" y="4394200"/>
            <a:ext cx="18821399" cy="5205095"/>
          </a:xfrm>
        </p:spPr>
        <p:txBody>
          <a:bodyPr>
            <a:normAutofit lnSpcReduction="10000"/>
          </a:bodyPr>
          <a:lstStyle/>
          <a:p>
            <a:pPr algn="just"/>
            <a:r>
              <a:rPr lang="zh-CN" altLang="en-US" sz="5000" dirty="0">
                <a:ln>
                  <a:noFill/>
                </a:ln>
                <a:effectLst/>
                <a:latin typeface="Helvetica"/>
                <a:ea typeface="Helvetica"/>
                <a:cs typeface="Helvetica"/>
              </a:rPr>
              <a:t>第一部分  </a:t>
            </a:r>
            <a:r>
              <a:rPr sz="5000" dirty="0" err="1">
                <a:ln>
                  <a:noFill/>
                </a:ln>
                <a:effectLst/>
                <a:latin typeface="Helvetica"/>
                <a:ea typeface="Helvetica"/>
                <a:cs typeface="Helvetica"/>
              </a:rPr>
              <a:t>规范合同订立及资金保障，加强账款支付源头治理</a:t>
            </a:r>
            <a:endParaRPr sz="5000" dirty="0">
              <a:ln>
                <a:noFill/>
              </a:ln>
              <a:effectLst/>
              <a:latin typeface="Helvetica"/>
              <a:ea typeface="Helvetica"/>
              <a:cs typeface="Helvetica"/>
            </a:endParaRPr>
          </a:p>
          <a:p>
            <a:pPr algn="ctr"/>
            <a:endParaRPr sz="5000" dirty="0">
              <a:ln>
                <a:noFill/>
              </a:ln>
              <a:effectLst/>
              <a:latin typeface="Helvetica"/>
              <a:ea typeface="Helvetica"/>
              <a:cs typeface="Helvetica"/>
            </a:endParaRPr>
          </a:p>
          <a:p>
            <a:pPr algn="just"/>
            <a:r>
              <a:rPr lang="zh-CN" altLang="en-US" sz="5000" dirty="0">
                <a:ln>
                  <a:noFill/>
                </a:ln>
                <a:effectLst/>
                <a:latin typeface="Helvetica"/>
                <a:ea typeface="Helvetica"/>
                <a:cs typeface="Helvetica"/>
              </a:rPr>
              <a:t>第二部分  </a:t>
            </a:r>
            <a:r>
              <a:rPr sz="5000" dirty="0" err="1">
                <a:ln>
                  <a:noFill/>
                </a:ln>
                <a:effectLst/>
                <a:latin typeface="Helvetica"/>
                <a:ea typeface="Helvetica"/>
                <a:cs typeface="Helvetica"/>
              </a:rPr>
              <a:t>规范支付行为，防范账款拖欠</a:t>
            </a:r>
            <a:endParaRPr sz="5000" dirty="0">
              <a:ln>
                <a:noFill/>
              </a:ln>
              <a:effectLst/>
              <a:latin typeface="Helvetica"/>
              <a:ea typeface="Helvetica"/>
              <a:cs typeface="Helvetica"/>
            </a:endParaRPr>
          </a:p>
          <a:p>
            <a:pPr algn="just"/>
            <a:endParaRPr sz="5000" dirty="0">
              <a:ln>
                <a:noFill/>
              </a:ln>
              <a:effectLst/>
              <a:latin typeface="Helvetica"/>
              <a:ea typeface="Helvetica"/>
              <a:cs typeface="Helvetica"/>
            </a:endParaRPr>
          </a:p>
          <a:p>
            <a:pPr algn="just"/>
            <a:r>
              <a:rPr lang="zh-CN" altLang="en-US" sz="5000" dirty="0">
                <a:ln>
                  <a:noFill/>
                </a:ln>
                <a:effectLst/>
                <a:latin typeface="Helvetica"/>
                <a:ea typeface="Helvetica"/>
                <a:cs typeface="Helvetica"/>
              </a:rPr>
              <a:t>第三部分  </a:t>
            </a:r>
            <a:r>
              <a:rPr sz="5000" dirty="0" err="1">
                <a:ln>
                  <a:noFill/>
                </a:ln>
                <a:effectLst/>
                <a:latin typeface="Helvetica"/>
                <a:ea typeface="Helvetica"/>
                <a:cs typeface="Helvetica"/>
              </a:rPr>
              <a:t>加强信用监督和服务保障</a:t>
            </a:r>
            <a:endParaRPr sz="5000" dirty="0">
              <a:ln>
                <a:noFill/>
              </a:ln>
              <a:effectLst/>
              <a:latin typeface="Helvetica"/>
              <a:ea typeface="Helvetica"/>
              <a:cs typeface="Helvetica"/>
            </a:endParaRPr>
          </a:p>
          <a:p>
            <a:pPr algn="just"/>
            <a:endParaRPr lang="en-US" sz="5000" b="0" dirty="0">
              <a:ln>
                <a:noFill/>
              </a:ln>
              <a:effectLst/>
              <a:latin typeface="Helvetica"/>
              <a:ea typeface="Helvetica"/>
              <a:cs typeface="Helvetica"/>
            </a:endParaRPr>
          </a:p>
          <a:p>
            <a:pPr algn="just"/>
            <a:r>
              <a:rPr lang="zh-CN" altLang="en-US" sz="5000" b="0" dirty="0">
                <a:ln>
                  <a:noFill/>
                </a:ln>
                <a:effectLst/>
                <a:latin typeface="Helvetica"/>
                <a:ea typeface="Helvetica"/>
                <a:cs typeface="Helvetica"/>
              </a:rPr>
              <a:t>第四部分  </a:t>
            </a:r>
            <a:r>
              <a:rPr lang="zh-CN" altLang="en-US" sz="5000" b="0" dirty="0">
                <a:ln>
                  <a:noFill/>
                </a:ln>
                <a:effectLst/>
                <a:latin typeface="Helvetica"/>
                <a:ea typeface="宋体" panose="02010600030101010101" pitchFamily="2" charset="-122"/>
                <a:cs typeface="Helvetica"/>
              </a:rPr>
              <a:t>特别提示</a:t>
            </a:r>
            <a:endParaRPr lang="zh-CN" altLang="en-US" sz="5000" b="0" dirty="0">
              <a:ln>
                <a:noFill/>
              </a:ln>
              <a:effectLst/>
              <a:latin typeface="Helvetica"/>
              <a:ea typeface="宋体" panose="02010600030101010101" pitchFamily="2" charset="-122"/>
              <a:cs typeface="Helvetica"/>
            </a:endParaRPr>
          </a:p>
        </p:txBody>
      </p:sp>
      <p:pic>
        <p:nvPicPr>
          <p:cNvPr id="161" name="惟胜道logo-02.png" descr="惟胜道logo-02.png"/>
          <p:cNvPicPr>
            <a:picLocks noChangeAspect="1"/>
          </p:cNvPicPr>
          <p:nvPr>
            <p:custDataLst>
              <p:tags r:id="rId1"/>
            </p:custDataLst>
          </p:nvPr>
        </p:nvPicPr>
        <p:blipFill>
          <a:blip r:embed="rId2"/>
          <a:stretch>
            <a:fillRect/>
          </a:stretch>
        </p:blipFill>
        <p:spPr>
          <a:xfrm>
            <a:off x="7849005" y="8416105"/>
            <a:ext cx="9586604" cy="6777300"/>
          </a:xfrm>
          <a:prstGeom prst="rect">
            <a:avLst/>
          </a:prstGeom>
          <a:ln w="12700">
            <a:miter lim="400000"/>
            <a:headEnd/>
            <a:tailEnd/>
          </a:ln>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占位符 4"/>
          <p:cNvSpPr>
            <a:spLocks noGrp="1"/>
          </p:cNvSpPr>
          <p:nvPr>
            <p:ph type="body" sz="quarter" idx="1"/>
          </p:nvPr>
        </p:nvSpPr>
        <p:spPr>
          <a:xfrm>
            <a:off x="1360262" y="5593728"/>
            <a:ext cx="21971000" cy="1116952"/>
          </a:xfrm>
        </p:spPr>
        <p:txBody>
          <a:bodyPr>
            <a:normAutofit/>
          </a:bodyPr>
          <a:lstStyle/>
          <a:p>
            <a:pPr algn="ctr"/>
            <a:r>
              <a:rPr lang="zh-CN" altLang="en-US" sz="6000" b="0" dirty="0">
                <a:ln>
                  <a:noFill/>
                </a:ln>
                <a:solidFill>
                  <a:srgbClr val="9A621F"/>
                </a:solidFill>
                <a:effectLst/>
                <a:latin typeface="Helvetica"/>
                <a:ea typeface="Helvetica"/>
                <a:cs typeface="Helvetica"/>
                <a:sym typeface="+mn-ea"/>
              </a:rPr>
              <a:t>第一部分  </a:t>
            </a:r>
            <a:r>
              <a:rPr sz="6000" b="0" dirty="0" err="1">
                <a:ln>
                  <a:noFill/>
                </a:ln>
                <a:solidFill>
                  <a:srgbClr val="9A621F"/>
                </a:solidFill>
                <a:effectLst/>
                <a:latin typeface="Helvetica"/>
                <a:ea typeface="Helvetica"/>
                <a:cs typeface="Helvetica"/>
                <a:sym typeface="+mn-ea"/>
              </a:rPr>
              <a:t>规范合同订立及资金保障，加强账款支付源头治理</a:t>
            </a:r>
            <a:endParaRPr sz="6000" b="0" dirty="0">
              <a:ln>
                <a:noFill/>
              </a:ln>
              <a:solidFill>
                <a:srgbClr val="9A621F"/>
              </a:solidFill>
              <a:effectLst/>
              <a:latin typeface="Helvetica"/>
              <a:ea typeface="Helvetica"/>
              <a:cs typeface="Helvetica"/>
              <a:sym typeface="+mn-ea"/>
            </a:endParaRPr>
          </a:p>
          <a:p>
            <a:endParaRPr lang="zh-CN" altLang="en-US" sz="6000" b="0" dirty="0">
              <a:ln>
                <a:noFill/>
              </a:ln>
              <a:solidFill>
                <a:srgbClr val="9A621F"/>
              </a:solidFill>
              <a:effectLst/>
              <a:latin typeface="Helvetica"/>
              <a:ea typeface="Helvetica"/>
              <a:cs typeface="Helvetica"/>
              <a:sym typeface="+mn-ea"/>
            </a:endParaRPr>
          </a:p>
        </p:txBody>
      </p:sp>
      <p:pic>
        <p:nvPicPr>
          <p:cNvPr id="161" name="惟胜道logo-02.png" descr="惟胜道logo-02.png"/>
          <p:cNvPicPr>
            <a:picLocks noChangeAspect="1"/>
          </p:cNvPicPr>
          <p:nvPr/>
        </p:nvPicPr>
        <p:blipFill>
          <a:blip r:embed="rId1"/>
          <a:stretch>
            <a:fillRect/>
          </a:stretch>
        </p:blipFill>
        <p:spPr>
          <a:xfrm>
            <a:off x="7552460" y="8044180"/>
            <a:ext cx="9586604" cy="6777300"/>
          </a:xfrm>
          <a:prstGeom prst="rect">
            <a:avLst/>
          </a:prstGeom>
          <a:ln w="12700">
            <a:miter lim="400000"/>
            <a:headEnd/>
            <a:tailEnd/>
          </a:ln>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 name="《保理合同》约定…"/>
          <p:cNvSpPr txBox="1"/>
          <p:nvPr/>
        </p:nvSpPr>
        <p:spPr>
          <a:xfrm>
            <a:off x="2516226" y="2882552"/>
            <a:ext cx="19351548" cy="7950895"/>
          </a:xfrm>
          <a:prstGeom prst="rect">
            <a:avLst/>
          </a:prstGeom>
          <a:ln w="12700">
            <a:miter lim="400000"/>
          </a:ln>
        </p:spPr>
        <p:txBody>
          <a:bodyPr lIns="50800" tIns="50800" rIns="50800" bIns="50800" anchor="ctr">
            <a:spAutoFit/>
          </a:bodyPr>
          <a:lstStyle/>
          <a:p>
            <a:pPr algn="just" defTabSz="457200">
              <a:spcBef>
                <a:spcPts val="600"/>
              </a:spcBef>
              <a:defRPr sz="4000">
                <a:solidFill>
                  <a:srgbClr val="000000"/>
                </a:solidFill>
                <a:latin typeface="Helvetica"/>
                <a:ea typeface="Helvetica"/>
                <a:cs typeface="Helvetica"/>
                <a:sym typeface="Helvetica"/>
              </a:defRPr>
            </a:pPr>
            <a:r>
              <a:rPr b="1" dirty="0" err="1"/>
              <a:t>第五条</a:t>
            </a:r>
            <a:r>
              <a:rPr dirty="0"/>
              <a:t> 有关行业协会商会应当按照法律法规和组织章程，完善行业自律，</a:t>
            </a:r>
            <a:r>
              <a:rPr dirty="0">
                <a:solidFill>
                  <a:srgbClr val="9A621F"/>
                </a:solidFill>
              </a:rPr>
              <a:t>禁止本行业大型企业利用优势地位拒绝或者迟延支付中小企业款项</a:t>
            </a:r>
            <a:r>
              <a:rPr dirty="0"/>
              <a:t>，规范引导其履行及时支付中小企业款项义务，保护中小企业合法权益。</a:t>
            </a:r>
            <a:endParaRPr dirty="0"/>
          </a:p>
          <a:p>
            <a:pPr algn="just" defTabSz="457200">
              <a:spcBef>
                <a:spcPts val="600"/>
              </a:spcBef>
              <a:defRPr sz="4000">
                <a:solidFill>
                  <a:srgbClr val="000000"/>
                </a:solidFill>
                <a:latin typeface="Helvetica"/>
                <a:ea typeface="Helvetica"/>
                <a:cs typeface="Helvetica"/>
                <a:sym typeface="Helvetica"/>
              </a:defRPr>
            </a:pPr>
            <a:endParaRPr b="1" dirty="0"/>
          </a:p>
          <a:p>
            <a:pPr algn="just" defTabSz="457200">
              <a:spcBef>
                <a:spcPts val="600"/>
              </a:spcBef>
              <a:defRPr sz="4000">
                <a:solidFill>
                  <a:srgbClr val="000000"/>
                </a:solidFill>
                <a:latin typeface="Helvetica"/>
                <a:ea typeface="Helvetica"/>
                <a:cs typeface="Helvetica"/>
                <a:sym typeface="Helvetica"/>
              </a:defRPr>
            </a:pPr>
            <a:r>
              <a:rPr b="1" dirty="0" err="1"/>
              <a:t>第六条</a:t>
            </a:r>
            <a:r>
              <a:rPr dirty="0"/>
              <a:t> 机关、事业单位和大型企业</a:t>
            </a:r>
            <a:r>
              <a:rPr dirty="0">
                <a:solidFill>
                  <a:srgbClr val="9A621F"/>
                </a:solidFill>
              </a:rPr>
              <a:t>不得要求</a:t>
            </a:r>
            <a:r>
              <a:rPr dirty="0"/>
              <a:t>中小企业接受</a:t>
            </a:r>
            <a:r>
              <a:rPr dirty="0">
                <a:solidFill>
                  <a:srgbClr val="9A621F"/>
                </a:solidFill>
              </a:rPr>
              <a:t>不合理的付款期限、方式、条件和违约责任等交易条件，不得违约拖欠中小企业的货物、工程、服务款项</a:t>
            </a:r>
            <a:r>
              <a:rPr dirty="0"/>
              <a:t>。</a:t>
            </a:r>
            <a:endParaRPr dirty="0"/>
          </a:p>
          <a:p>
            <a:pPr algn="just" defTabSz="457200">
              <a:spcBef>
                <a:spcPts val="600"/>
              </a:spcBef>
              <a:defRPr sz="4000">
                <a:solidFill>
                  <a:srgbClr val="000000"/>
                </a:solidFill>
                <a:latin typeface="Helvetica"/>
                <a:ea typeface="Helvetica"/>
                <a:cs typeface="Helvetica"/>
                <a:sym typeface="Helvetica"/>
              </a:defRPr>
            </a:pPr>
            <a:r>
              <a:rPr dirty="0" err="1"/>
              <a:t>中小企业应当依法经营，诚实守信，按照合同约定提供合格的货物、工程和服务</a:t>
            </a:r>
            <a:r>
              <a:rPr dirty="0"/>
              <a:t>。</a:t>
            </a:r>
            <a:endParaRPr dirty="0"/>
          </a:p>
          <a:p>
            <a:pPr algn="just" defTabSz="457200">
              <a:spcBef>
                <a:spcPts val="600"/>
              </a:spcBef>
              <a:defRPr sz="4000">
                <a:solidFill>
                  <a:srgbClr val="000000"/>
                </a:solidFill>
                <a:latin typeface="Helvetica"/>
                <a:ea typeface="Helvetica"/>
                <a:cs typeface="Helvetica"/>
                <a:sym typeface="Helvetica"/>
              </a:defRPr>
            </a:pPr>
            <a:endParaRPr dirty="0"/>
          </a:p>
          <a:p>
            <a:pPr algn="just" defTabSz="457200">
              <a:spcBef>
                <a:spcPts val="600"/>
              </a:spcBef>
              <a:defRPr sz="4000">
                <a:solidFill>
                  <a:srgbClr val="000000"/>
                </a:solidFill>
                <a:latin typeface="Helvetica"/>
                <a:ea typeface="Helvetica"/>
                <a:cs typeface="Helvetica"/>
                <a:sym typeface="Helvetica"/>
              </a:defRPr>
            </a:pPr>
            <a:r>
              <a:rPr b="1" dirty="0" err="1"/>
              <a:t>第七条</a:t>
            </a:r>
            <a:r>
              <a:rPr dirty="0"/>
              <a:t> </a:t>
            </a:r>
            <a:r>
              <a:rPr dirty="0" err="1"/>
              <a:t>机关、事业单位使用财政资金从中小企业采购货物、工程、服务，应当严格按照批准的预算执行，</a:t>
            </a:r>
            <a:r>
              <a:rPr dirty="0" err="1">
                <a:solidFill>
                  <a:srgbClr val="9A621F"/>
                </a:solidFill>
              </a:rPr>
              <a:t>不得无预算、超预算开展采购</a:t>
            </a:r>
            <a:r>
              <a:rPr dirty="0">
                <a:solidFill>
                  <a:srgbClr val="9A621F"/>
                </a:solidFill>
              </a:rPr>
              <a:t>。</a:t>
            </a:r>
            <a:endParaRPr dirty="0">
              <a:solidFill>
                <a:srgbClr val="9A621F"/>
              </a:solidFill>
            </a:endParaRPr>
          </a:p>
          <a:p>
            <a:pPr algn="just" defTabSz="457200">
              <a:spcBef>
                <a:spcPts val="600"/>
              </a:spcBef>
              <a:defRPr sz="4000">
                <a:solidFill>
                  <a:srgbClr val="000000"/>
                </a:solidFill>
                <a:latin typeface="Helvetica"/>
                <a:ea typeface="Helvetica"/>
                <a:cs typeface="Helvetica"/>
                <a:sym typeface="Helvetica"/>
              </a:defRPr>
            </a:pPr>
            <a:r>
              <a:rPr dirty="0" err="1"/>
              <a:t>政府投资项目所需资金应当按照国家有关规定确保落实到位，</a:t>
            </a:r>
            <a:r>
              <a:rPr dirty="0" err="1">
                <a:solidFill>
                  <a:srgbClr val="9A621F"/>
                </a:solidFill>
              </a:rPr>
              <a:t>不得由施工单位垫资建设</a:t>
            </a:r>
            <a:r>
              <a:rPr dirty="0">
                <a:solidFill>
                  <a:srgbClr val="9A621F"/>
                </a:solidFill>
              </a:rPr>
              <a:t>。</a:t>
            </a:r>
            <a:endParaRPr dirty="0">
              <a:solidFill>
                <a:srgbClr val="9A621F"/>
              </a:solidFill>
            </a:endParaRPr>
          </a:p>
        </p:txBody>
      </p:sp>
      <p:sp>
        <p:nvSpPr>
          <p:cNvPr id="3" name="文本占位符 4"/>
          <p:cNvSpPr txBox="1"/>
          <p:nvPr/>
        </p:nvSpPr>
        <p:spPr>
          <a:xfrm>
            <a:off x="11164662" y="1264285"/>
            <a:ext cx="13219338" cy="711200"/>
          </a:xfrm>
          <a:prstGeom prst="rect">
            <a:avLst/>
          </a:prstGeom>
          <a:ln w="12700">
            <a:miter lim="400000"/>
          </a:ln>
        </p:spPr>
        <p:txBody>
          <a:bodyPr lIns="50800" tIns="50800" rIns="50800" bIns="50800">
            <a:normAutofit fontScale="62500" lnSpcReduction="20000"/>
          </a:bodyPr>
          <a:lstStyle>
            <a:lvl1pPr marL="0" marR="0" indent="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1pPr>
            <a:lvl2pPr marL="0" marR="0" indent="4572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2pPr>
            <a:lvl3pPr marL="0" marR="0" indent="9144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3pPr>
            <a:lvl4pPr marL="0" marR="0" indent="13716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4pPr>
            <a:lvl5pPr marL="0" marR="0" indent="18288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5pPr>
            <a:lvl6pPr marL="36576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6pPr>
            <a:lvl7pPr marL="42672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7pPr>
            <a:lvl8pPr marL="48768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8pPr>
            <a:lvl9pPr marL="54864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9pPr>
          </a:lstStyle>
          <a:p>
            <a:pPr algn="ctr" hangingPunct="1"/>
            <a:r>
              <a:rPr lang="zh-CN" altLang="en-US" sz="6000" b="0" dirty="0">
                <a:solidFill>
                  <a:srgbClr val="9A621F"/>
                </a:solidFill>
                <a:latin typeface="Helvetica"/>
                <a:ea typeface="Helvetica"/>
                <a:cs typeface="Helvetica"/>
                <a:sym typeface="+mn-ea"/>
              </a:rPr>
              <a:t>第一部分  规范合同订立及资金保障，加强账款支付源头治理</a:t>
            </a:r>
            <a:endParaRPr lang="zh-CN" altLang="en-US" sz="6000" b="0" dirty="0">
              <a:solidFill>
                <a:srgbClr val="9A621F"/>
              </a:solidFill>
              <a:latin typeface="Helvetica"/>
              <a:ea typeface="Helvetica"/>
              <a:cs typeface="Helvetica"/>
              <a:sym typeface="+mn-ea"/>
            </a:endParaRPr>
          </a:p>
          <a:p>
            <a:pPr hangingPunct="1"/>
            <a:endParaRPr lang="zh-CN" altLang="en-US" sz="6000" b="0" dirty="0">
              <a:solidFill>
                <a:srgbClr val="9A621F"/>
              </a:solidFill>
              <a:latin typeface="Helvetica"/>
              <a:ea typeface="Helvetica"/>
              <a:cs typeface="Helvetica"/>
              <a:sym typeface="+mn-ea"/>
            </a:endParaRP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p:cNvSpPr>
            <a:spLocks noGrp="1"/>
          </p:cNvSpPr>
          <p:nvPr>
            <p:ph type="title"/>
          </p:nvPr>
        </p:nvSpPr>
        <p:spPr>
          <a:xfrm>
            <a:off x="1725295" y="2381249"/>
            <a:ext cx="14109700" cy="706121"/>
          </a:xfrm>
        </p:spPr>
        <p:txBody>
          <a:bodyPr>
            <a:normAutofit fontScale="90000"/>
          </a:bodyPr>
          <a:lstStyle/>
          <a:p>
            <a:r>
              <a:rPr sz="4890" spc="0" dirty="0" err="1">
                <a:ln>
                  <a:noFill/>
                </a:ln>
                <a:solidFill>
                  <a:srgbClr val="9A621F"/>
                </a:solidFill>
                <a:effectLst/>
                <a:latin typeface="Helvetica"/>
                <a:ea typeface="Helvetica"/>
                <a:cs typeface="Helvetica"/>
              </a:rPr>
              <a:t>新旧法条对比</a:t>
            </a:r>
            <a:endParaRPr sz="4890" spc="0" dirty="0">
              <a:ln>
                <a:noFill/>
              </a:ln>
              <a:solidFill>
                <a:srgbClr val="9A621F"/>
              </a:solidFill>
              <a:effectLst/>
              <a:latin typeface="Helvetica"/>
              <a:ea typeface="Helvetica"/>
              <a:cs typeface="Helvetica"/>
            </a:endParaRPr>
          </a:p>
        </p:txBody>
      </p:sp>
      <p:sp>
        <p:nvSpPr>
          <p:cNvPr id="8" name="文本占位符 7"/>
          <p:cNvSpPr>
            <a:spLocks noGrp="1"/>
          </p:cNvSpPr>
          <p:nvPr>
            <p:ph type="body" sz="quarter" idx="21"/>
          </p:nvPr>
        </p:nvSpPr>
        <p:spPr>
          <a:xfrm>
            <a:off x="1206500" y="3801646"/>
            <a:ext cx="19570700" cy="822358"/>
          </a:xfrm>
        </p:spPr>
        <p:txBody>
          <a:bodyPr>
            <a:normAutofit fontScale="60000"/>
          </a:bodyPr>
          <a:lstStyle/>
          <a:p>
            <a:r>
              <a:rPr lang="zh-CN" sz="7110" dirty="0">
                <a:ln>
                  <a:noFill/>
                </a:ln>
                <a:solidFill>
                  <a:srgbClr val="9A621F"/>
                </a:solidFill>
                <a:effectLst/>
                <a:latin typeface="Helvetica"/>
                <a:ea typeface="宋体" panose="02010600030101010101" pitchFamily="2" charset="-122"/>
                <a:cs typeface="Helvetica"/>
              </a:rPr>
              <a:t>《</a:t>
            </a:r>
            <a:r>
              <a:rPr sz="7110" dirty="0" err="1">
                <a:ln>
                  <a:noFill/>
                </a:ln>
                <a:solidFill>
                  <a:srgbClr val="9A621F"/>
                </a:solidFill>
                <a:effectLst/>
                <a:latin typeface="Helvetica"/>
                <a:ea typeface="Helvetica"/>
                <a:cs typeface="Helvetica"/>
              </a:rPr>
              <a:t>及时支付中小企业款项管理办法</a:t>
            </a:r>
            <a:r>
              <a:rPr lang="zh-CN" sz="7110" dirty="0">
                <a:ln>
                  <a:noFill/>
                </a:ln>
                <a:solidFill>
                  <a:srgbClr val="9A621F"/>
                </a:solidFill>
                <a:effectLst/>
                <a:latin typeface="Helvetica"/>
                <a:ea typeface="宋体" panose="02010600030101010101" pitchFamily="2" charset="-122"/>
                <a:cs typeface="Helvetica"/>
              </a:rPr>
              <a:t>》</a:t>
            </a:r>
            <a:endParaRPr lang="zh-CN" sz="7110" dirty="0">
              <a:ln>
                <a:noFill/>
              </a:ln>
              <a:solidFill>
                <a:srgbClr val="9A621F"/>
              </a:solidFill>
              <a:effectLst/>
              <a:latin typeface="Helvetica"/>
              <a:ea typeface="宋体" panose="02010600030101010101" pitchFamily="2" charset="-122"/>
              <a:cs typeface="Helvetica"/>
            </a:endParaRPr>
          </a:p>
        </p:txBody>
      </p:sp>
      <p:sp>
        <p:nvSpPr>
          <p:cNvPr id="9" name="文本占位符 8"/>
          <p:cNvSpPr>
            <a:spLocks noGrp="1"/>
          </p:cNvSpPr>
          <p:nvPr>
            <p:ph type="body" idx="1"/>
          </p:nvPr>
        </p:nvSpPr>
        <p:spPr>
          <a:xfrm>
            <a:off x="1206500" y="4233446"/>
            <a:ext cx="21971000" cy="9482553"/>
          </a:xfrm>
        </p:spPr>
        <p:txBody>
          <a:bodyPr>
            <a:normAutofit/>
          </a:bodyPr>
          <a:lstStyle/>
          <a:p>
            <a:pPr marL="0" indent="0">
              <a:buNone/>
            </a:pPr>
            <a:endParaRPr lang="zh-CN" altLang="en-US" dirty="0"/>
          </a:p>
          <a:p>
            <a:r>
              <a:rPr sz="4000" b="1" dirty="0" err="1">
                <a:ln>
                  <a:noFill/>
                </a:ln>
                <a:solidFill>
                  <a:schemeClr val="bg2">
                    <a:lumMod val="10000"/>
                  </a:schemeClr>
                </a:solidFill>
                <a:effectLst/>
                <a:latin typeface="Helvetica"/>
                <a:ea typeface="Helvetica"/>
                <a:cs typeface="Helvetica"/>
              </a:rPr>
              <a:t>第三条</a:t>
            </a:r>
            <a:r>
              <a:rPr sz="4000" dirty="0" err="1">
                <a:ln>
                  <a:noFill/>
                </a:ln>
                <a:solidFill>
                  <a:schemeClr val="bg2">
                    <a:lumMod val="10000"/>
                  </a:schemeClr>
                </a:solidFill>
                <a:effectLst/>
                <a:latin typeface="Helvetica"/>
                <a:ea typeface="Helvetica"/>
                <a:cs typeface="Helvetica"/>
              </a:rPr>
              <a:t>【及时支付义务】国家机关、事业单位和大型企业应当依照法律规定和合同约定及时、足额地向中小企业支付货物、工程、服务款项</a:t>
            </a:r>
            <a:r>
              <a:rPr sz="4000" dirty="0">
                <a:ln>
                  <a:noFill/>
                </a:ln>
                <a:solidFill>
                  <a:schemeClr val="bg2">
                    <a:lumMod val="10000"/>
                  </a:schemeClr>
                </a:solidFill>
                <a:effectLst/>
                <a:latin typeface="Helvetica"/>
                <a:ea typeface="Helvetica"/>
                <a:cs typeface="Helvetica"/>
              </a:rPr>
              <a:t>。</a:t>
            </a:r>
            <a:endParaRPr sz="4000" dirty="0">
              <a:ln>
                <a:noFill/>
              </a:ln>
              <a:solidFill>
                <a:schemeClr val="bg2">
                  <a:lumMod val="10000"/>
                </a:schemeClr>
              </a:solidFill>
              <a:effectLst/>
              <a:latin typeface="Helvetica"/>
              <a:ea typeface="Helvetica"/>
              <a:cs typeface="Helvetica"/>
            </a:endParaRPr>
          </a:p>
          <a:p>
            <a:r>
              <a:rPr sz="4000" b="1" dirty="0">
                <a:ln>
                  <a:noFill/>
                </a:ln>
                <a:solidFill>
                  <a:schemeClr val="bg2">
                    <a:lumMod val="10000"/>
                  </a:schemeClr>
                </a:solidFill>
                <a:effectLst/>
                <a:latin typeface="Helvetica"/>
                <a:ea typeface="Helvetica"/>
                <a:cs typeface="Helvetica"/>
              </a:rPr>
              <a:t>第四条</a:t>
            </a:r>
            <a:r>
              <a:rPr sz="4000" dirty="0">
                <a:ln>
                  <a:noFill/>
                </a:ln>
                <a:solidFill>
                  <a:schemeClr val="bg2">
                    <a:lumMod val="10000"/>
                  </a:schemeClr>
                </a:solidFill>
                <a:effectLst/>
                <a:latin typeface="Helvetica"/>
                <a:ea typeface="Helvetica"/>
                <a:cs typeface="Helvetica"/>
              </a:rPr>
              <a:t>【禁止滥用优势地位】国家机关、事业单位和大型企业</a:t>
            </a:r>
            <a:r>
              <a:rPr sz="4000" u="sng" dirty="0">
                <a:ln>
                  <a:noFill/>
                </a:ln>
                <a:solidFill>
                  <a:schemeClr val="bg2">
                    <a:lumMod val="10000"/>
                  </a:schemeClr>
                </a:solidFill>
                <a:effectLst/>
                <a:latin typeface="Helvetica"/>
                <a:ea typeface="Helvetica"/>
                <a:cs typeface="Helvetica"/>
              </a:rPr>
              <a:t>不得滥用其在交易中的优势地位</a:t>
            </a:r>
            <a:r>
              <a:rPr sz="4000" dirty="0">
                <a:ln>
                  <a:noFill/>
                </a:ln>
                <a:solidFill>
                  <a:schemeClr val="bg2">
                    <a:lumMod val="10000"/>
                  </a:schemeClr>
                </a:solidFill>
                <a:effectLst/>
                <a:latin typeface="Helvetica"/>
                <a:ea typeface="Helvetica"/>
                <a:cs typeface="Helvetica"/>
              </a:rPr>
              <a:t>，</a:t>
            </a:r>
            <a:r>
              <a:rPr sz="4000" u="sng" dirty="0">
                <a:ln>
                  <a:noFill/>
                </a:ln>
                <a:solidFill>
                  <a:schemeClr val="bg2">
                    <a:lumMod val="10000"/>
                  </a:schemeClr>
                </a:solidFill>
                <a:effectLst/>
                <a:latin typeface="Helvetica"/>
                <a:ea typeface="Helvetica"/>
                <a:cs typeface="Helvetica"/>
              </a:rPr>
              <a:t>强迫中小企业接受不合理的支付期限、方式、条件和违约责任等交易条件。</a:t>
            </a:r>
            <a:endParaRPr sz="4000" dirty="0">
              <a:ln>
                <a:noFill/>
              </a:ln>
              <a:solidFill>
                <a:schemeClr val="bg2">
                  <a:lumMod val="10000"/>
                </a:schemeClr>
              </a:solidFill>
              <a:effectLst/>
              <a:latin typeface="Helvetica"/>
              <a:ea typeface="Helvetica"/>
              <a:cs typeface="Helvetica"/>
            </a:endParaRPr>
          </a:p>
          <a:p>
            <a:r>
              <a:rPr sz="4000" b="1" dirty="0" err="1">
                <a:ln>
                  <a:noFill/>
                </a:ln>
                <a:solidFill>
                  <a:schemeClr val="bg2">
                    <a:lumMod val="10000"/>
                  </a:schemeClr>
                </a:solidFill>
                <a:effectLst/>
                <a:latin typeface="Helvetica"/>
                <a:ea typeface="Helvetica"/>
                <a:cs typeface="Helvetica"/>
              </a:rPr>
              <a:t>第二十三条</a:t>
            </a:r>
            <a:r>
              <a:rPr sz="4000" dirty="0" err="1">
                <a:ln>
                  <a:noFill/>
                </a:ln>
                <a:solidFill>
                  <a:schemeClr val="bg2">
                    <a:lumMod val="10000"/>
                  </a:schemeClr>
                </a:solidFill>
                <a:effectLst/>
                <a:latin typeface="Helvetica"/>
                <a:ea typeface="Helvetica"/>
                <a:cs typeface="Helvetica"/>
              </a:rPr>
              <a:t>【清欠预算安排】县级以上地方各级人民政府应当将用于清偿国家机关、事业单位对中小企业欠款的资金依法列入同级财政预算</a:t>
            </a:r>
            <a:r>
              <a:rPr sz="4000" dirty="0">
                <a:ln>
                  <a:noFill/>
                </a:ln>
                <a:solidFill>
                  <a:schemeClr val="bg2">
                    <a:lumMod val="10000"/>
                  </a:schemeClr>
                </a:solidFill>
                <a:effectLst/>
                <a:latin typeface="Helvetica"/>
                <a:ea typeface="Helvetica"/>
                <a:cs typeface="Helvetica"/>
              </a:rPr>
              <a:t>。</a:t>
            </a:r>
            <a:endParaRPr sz="4000" dirty="0">
              <a:ln>
                <a:noFill/>
              </a:ln>
              <a:solidFill>
                <a:schemeClr val="bg2">
                  <a:lumMod val="10000"/>
                </a:schemeClr>
              </a:solidFill>
              <a:effectLst/>
              <a:latin typeface="Helvetica"/>
              <a:ea typeface="Helvetica"/>
              <a:cs typeface="Helvetica"/>
            </a:endParaRPr>
          </a:p>
          <a:p>
            <a:r>
              <a:rPr sz="4000" dirty="0" err="1">
                <a:ln>
                  <a:noFill/>
                </a:ln>
                <a:solidFill>
                  <a:schemeClr val="bg2">
                    <a:lumMod val="10000"/>
                  </a:schemeClr>
                </a:solidFill>
                <a:effectLst/>
                <a:latin typeface="Helvetica"/>
                <a:ea typeface="Helvetica"/>
                <a:cs typeface="Helvetica"/>
              </a:rPr>
              <a:t>上级财政增加的一般性转移支付和本级财政超收收入应当优先用于清偿对中小企业欠款</a:t>
            </a:r>
            <a:r>
              <a:rPr sz="4000" dirty="0">
                <a:ln>
                  <a:noFill/>
                </a:ln>
                <a:solidFill>
                  <a:schemeClr val="bg2">
                    <a:lumMod val="10000"/>
                  </a:schemeClr>
                </a:solidFill>
                <a:effectLst/>
                <a:latin typeface="Helvetica"/>
                <a:ea typeface="Helvetica"/>
                <a:cs typeface="Helvetica"/>
              </a:rPr>
              <a:t>。</a:t>
            </a:r>
            <a:endParaRPr sz="4000" dirty="0">
              <a:ln>
                <a:noFill/>
              </a:ln>
              <a:solidFill>
                <a:schemeClr val="bg2">
                  <a:lumMod val="10000"/>
                </a:schemeClr>
              </a:solidFill>
              <a:effectLst/>
              <a:latin typeface="Helvetica"/>
              <a:ea typeface="Helvetica"/>
              <a:cs typeface="Helvetica"/>
            </a:endParaRPr>
          </a:p>
          <a:p>
            <a:r>
              <a:rPr sz="4000" dirty="0" err="1">
                <a:ln>
                  <a:noFill/>
                </a:ln>
                <a:solidFill>
                  <a:schemeClr val="bg2">
                    <a:lumMod val="10000"/>
                  </a:schemeClr>
                </a:solidFill>
                <a:effectLst/>
                <a:latin typeface="Helvetica"/>
                <a:ea typeface="Helvetica"/>
                <a:cs typeface="Helvetica"/>
              </a:rPr>
              <a:t>国家机关、事业单位未经批准自行安排支出造成对中小企业欠款的，财政部门应当通过扣减转移支付或者部门预算指标等方式予以偿还</a:t>
            </a:r>
            <a:r>
              <a:rPr sz="4000" dirty="0">
                <a:ln>
                  <a:noFill/>
                </a:ln>
                <a:solidFill>
                  <a:schemeClr val="bg2">
                    <a:lumMod val="10000"/>
                  </a:schemeClr>
                </a:solidFill>
                <a:effectLst/>
                <a:latin typeface="Helvetica"/>
                <a:ea typeface="Helvetica"/>
                <a:cs typeface="Helvetica"/>
              </a:rPr>
              <a:t>。</a:t>
            </a:r>
            <a:endParaRPr sz="4000" dirty="0">
              <a:ln>
                <a:noFill/>
              </a:ln>
              <a:solidFill>
                <a:schemeClr val="bg2">
                  <a:lumMod val="10000"/>
                </a:schemeClr>
              </a:solidFill>
              <a:effectLst/>
              <a:latin typeface="Helvetica"/>
              <a:ea typeface="Helvetica"/>
              <a:cs typeface="Helvetica"/>
            </a:endParaRPr>
          </a:p>
        </p:txBody>
      </p:sp>
      <p:sp>
        <p:nvSpPr>
          <p:cNvPr id="5" name="文本占位符 4"/>
          <p:cNvSpPr txBox="1"/>
          <p:nvPr/>
        </p:nvSpPr>
        <p:spPr>
          <a:xfrm>
            <a:off x="11164662" y="956310"/>
            <a:ext cx="13219338" cy="711200"/>
          </a:xfrm>
          <a:prstGeom prst="rect">
            <a:avLst/>
          </a:prstGeom>
          <a:ln w="12700">
            <a:miter lim="400000"/>
          </a:ln>
        </p:spPr>
        <p:txBody>
          <a:bodyPr lIns="50800" tIns="50800" rIns="50800" bIns="50800">
            <a:normAutofit fontScale="62500" lnSpcReduction="20000"/>
          </a:bodyPr>
          <a:lstStyle>
            <a:lvl1pPr marL="0" marR="0" indent="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1pPr>
            <a:lvl2pPr marL="0" marR="0" indent="4572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2pPr>
            <a:lvl3pPr marL="0" marR="0" indent="9144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3pPr>
            <a:lvl4pPr marL="0" marR="0" indent="13716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4pPr>
            <a:lvl5pPr marL="0" marR="0" indent="18288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5pPr>
            <a:lvl6pPr marL="36576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6pPr>
            <a:lvl7pPr marL="42672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7pPr>
            <a:lvl8pPr marL="48768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8pPr>
            <a:lvl9pPr marL="54864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9pPr>
          </a:lstStyle>
          <a:p>
            <a:pPr algn="ctr" hangingPunct="1"/>
            <a:r>
              <a:rPr lang="zh-CN" altLang="en-US" sz="6000" b="0" dirty="0">
                <a:solidFill>
                  <a:srgbClr val="9A621F"/>
                </a:solidFill>
                <a:latin typeface="Helvetica"/>
                <a:ea typeface="Helvetica"/>
                <a:cs typeface="Helvetica"/>
                <a:sym typeface="+mn-ea"/>
              </a:rPr>
              <a:t>第一部分  规范合同订立及资金保障，加强账款支付源头治理</a:t>
            </a:r>
            <a:endParaRPr lang="zh-CN" altLang="en-US" sz="6000" b="0" dirty="0">
              <a:solidFill>
                <a:srgbClr val="9A621F"/>
              </a:solidFill>
              <a:latin typeface="Helvetica"/>
              <a:ea typeface="Helvetica"/>
              <a:cs typeface="Helvetica"/>
              <a:sym typeface="+mn-ea"/>
            </a:endParaRPr>
          </a:p>
          <a:p>
            <a:pPr hangingPunct="1"/>
            <a:endParaRPr lang="zh-CN" altLang="en-US" sz="6000" b="0" dirty="0">
              <a:solidFill>
                <a:srgbClr val="9A621F"/>
              </a:solidFill>
              <a:latin typeface="Helvetica"/>
              <a:ea typeface="Helvetica"/>
              <a:cs typeface="Helvetica"/>
              <a:sym typeface="+mn-ea"/>
            </a:endParaRP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p:cNvSpPr>
            <a:spLocks noGrp="1"/>
          </p:cNvSpPr>
          <p:nvPr>
            <p:ph type="title"/>
          </p:nvPr>
        </p:nvSpPr>
        <p:spPr>
          <a:xfrm>
            <a:off x="1525905" y="2882901"/>
            <a:ext cx="6184900" cy="800099"/>
          </a:xfrm>
        </p:spPr>
        <p:txBody>
          <a:bodyPr>
            <a:normAutofit/>
          </a:bodyPr>
          <a:lstStyle/>
          <a:p>
            <a:pPr algn="l"/>
            <a:r>
              <a:rPr sz="4400" spc="0" dirty="0" err="1">
                <a:ln>
                  <a:noFill/>
                </a:ln>
                <a:solidFill>
                  <a:srgbClr val="9A621F"/>
                </a:solidFill>
                <a:effectLst/>
                <a:latin typeface="Helvetica"/>
                <a:ea typeface="Helvetica"/>
                <a:cs typeface="Helvetica"/>
              </a:rPr>
              <a:t>关联法条</a:t>
            </a:r>
            <a:endParaRPr sz="4400" spc="0" dirty="0" err="1">
              <a:ln>
                <a:noFill/>
              </a:ln>
              <a:solidFill>
                <a:srgbClr val="9A621F"/>
              </a:solidFill>
              <a:effectLst/>
              <a:latin typeface="Helvetica"/>
              <a:ea typeface="Helvetica"/>
              <a:cs typeface="Helvetica"/>
            </a:endParaRPr>
          </a:p>
        </p:txBody>
      </p:sp>
      <p:sp>
        <p:nvSpPr>
          <p:cNvPr id="8" name="文本占位符 7"/>
          <p:cNvSpPr>
            <a:spLocks noGrp="1"/>
          </p:cNvSpPr>
          <p:nvPr>
            <p:ph type="body" sz="quarter" idx="21"/>
          </p:nvPr>
        </p:nvSpPr>
        <p:spPr>
          <a:xfrm>
            <a:off x="1206500" y="4558632"/>
            <a:ext cx="19723100" cy="876968"/>
          </a:xfrm>
        </p:spPr>
        <p:txBody>
          <a:bodyPr>
            <a:normAutofit/>
          </a:bodyPr>
          <a:lstStyle/>
          <a:p>
            <a:r>
              <a:rPr lang="zh-CN" sz="4400" dirty="0">
                <a:ln>
                  <a:noFill/>
                </a:ln>
                <a:solidFill>
                  <a:srgbClr val="9A621F"/>
                </a:solidFill>
                <a:effectLst/>
                <a:latin typeface="Helvetica"/>
                <a:ea typeface="宋体" panose="02010600030101010101" pitchFamily="2" charset="-122"/>
                <a:cs typeface="Helvetica"/>
              </a:rPr>
              <a:t>《</a:t>
            </a:r>
            <a:r>
              <a:rPr sz="4400" dirty="0" err="1">
                <a:ln>
                  <a:noFill/>
                </a:ln>
                <a:solidFill>
                  <a:srgbClr val="9A621F"/>
                </a:solidFill>
                <a:effectLst/>
                <a:latin typeface="Helvetica"/>
                <a:ea typeface="Helvetica"/>
                <a:cs typeface="Helvetica"/>
              </a:rPr>
              <a:t>中华人民共和国中小企业促进法</a:t>
            </a:r>
            <a:r>
              <a:rPr lang="zh-CN" sz="4400" dirty="0">
                <a:ln>
                  <a:noFill/>
                </a:ln>
                <a:solidFill>
                  <a:srgbClr val="9A621F"/>
                </a:solidFill>
                <a:effectLst/>
                <a:latin typeface="Helvetica"/>
                <a:ea typeface="宋体" panose="02010600030101010101" pitchFamily="2" charset="-122"/>
                <a:cs typeface="Helvetica"/>
              </a:rPr>
              <a:t>》</a:t>
            </a:r>
            <a:endParaRPr lang="zh-CN" sz="4400" dirty="0">
              <a:ln>
                <a:noFill/>
              </a:ln>
              <a:solidFill>
                <a:srgbClr val="9A621F"/>
              </a:solidFill>
              <a:effectLst/>
              <a:latin typeface="Helvetica"/>
              <a:ea typeface="宋体" panose="02010600030101010101" pitchFamily="2" charset="-122"/>
              <a:cs typeface="Helvetica"/>
            </a:endParaRPr>
          </a:p>
        </p:txBody>
      </p:sp>
      <p:sp>
        <p:nvSpPr>
          <p:cNvPr id="9" name="文本占位符 8"/>
          <p:cNvSpPr>
            <a:spLocks noGrp="1"/>
          </p:cNvSpPr>
          <p:nvPr>
            <p:ph type="body" idx="1"/>
          </p:nvPr>
        </p:nvSpPr>
        <p:spPr>
          <a:xfrm>
            <a:off x="1206500" y="6258560"/>
            <a:ext cx="21971000" cy="6739255"/>
          </a:xfrm>
        </p:spPr>
        <p:txBody>
          <a:bodyPr>
            <a:normAutofit/>
          </a:bodyPr>
          <a:lstStyle/>
          <a:p>
            <a:pPr eaLnBrk="1" fontAlgn="auto" hangingPunct="1">
              <a:lnSpc>
                <a:spcPct val="150000"/>
              </a:lnSpc>
            </a:pPr>
            <a:r>
              <a:rPr sz="4000" b="1" dirty="0" err="1">
                <a:ln>
                  <a:noFill/>
                </a:ln>
                <a:solidFill>
                  <a:schemeClr val="bg2">
                    <a:lumMod val="10000"/>
                  </a:schemeClr>
                </a:solidFill>
                <a:effectLst/>
                <a:latin typeface="Helvetica"/>
                <a:ea typeface="Helvetica"/>
                <a:cs typeface="Helvetica"/>
              </a:rPr>
              <a:t>第五十条</a:t>
            </a:r>
            <a:r>
              <a:rPr sz="4000" b="1" dirty="0">
                <a:ln>
                  <a:noFill/>
                </a:ln>
                <a:solidFill>
                  <a:schemeClr val="bg2">
                    <a:lumMod val="10000"/>
                  </a:schemeClr>
                </a:solidFill>
                <a:effectLst/>
                <a:latin typeface="Helvetica"/>
                <a:ea typeface="Helvetica"/>
                <a:cs typeface="Helvetica"/>
              </a:rPr>
              <a:t>   </a:t>
            </a:r>
            <a:r>
              <a:rPr sz="4000" dirty="0" err="1">
                <a:ln>
                  <a:noFill/>
                </a:ln>
                <a:solidFill>
                  <a:schemeClr val="bg2">
                    <a:lumMod val="10000"/>
                  </a:schemeClr>
                </a:solidFill>
                <a:effectLst/>
                <a:latin typeface="Helvetica"/>
                <a:ea typeface="Helvetica"/>
                <a:cs typeface="Helvetica"/>
              </a:rPr>
              <a:t>国家保护中小企业及其出资人的财产权和其他合法权益。任何单位和个人不得侵犯中小企业财产及其合法收益</a:t>
            </a:r>
            <a:r>
              <a:rPr sz="4000" dirty="0">
                <a:ln>
                  <a:noFill/>
                </a:ln>
                <a:solidFill>
                  <a:schemeClr val="bg2">
                    <a:lumMod val="10000"/>
                  </a:schemeClr>
                </a:solidFill>
                <a:effectLst/>
                <a:latin typeface="Helvetica"/>
                <a:ea typeface="Helvetica"/>
                <a:cs typeface="Helvetica"/>
              </a:rPr>
              <a:t>。</a:t>
            </a:r>
            <a:endParaRPr sz="4000" dirty="0">
              <a:ln>
                <a:noFill/>
              </a:ln>
              <a:solidFill>
                <a:schemeClr val="bg2">
                  <a:lumMod val="10000"/>
                </a:schemeClr>
              </a:solidFill>
              <a:effectLst/>
              <a:latin typeface="Helvetica"/>
              <a:ea typeface="Helvetica"/>
              <a:cs typeface="Helvetica"/>
            </a:endParaRPr>
          </a:p>
          <a:p>
            <a:pPr algn="l" eaLnBrk="1" fontAlgn="auto" hangingPunct="1">
              <a:lnSpc>
                <a:spcPct val="150000"/>
              </a:lnSpc>
            </a:pPr>
            <a:r>
              <a:rPr sz="4000" b="1" dirty="0" err="1">
                <a:ln>
                  <a:noFill/>
                </a:ln>
                <a:solidFill>
                  <a:schemeClr val="bg2">
                    <a:lumMod val="10000"/>
                  </a:schemeClr>
                </a:solidFill>
                <a:effectLst/>
                <a:latin typeface="Helvetica"/>
                <a:ea typeface="Helvetica"/>
                <a:cs typeface="Helvetica"/>
              </a:rPr>
              <a:t>第五十三条</a:t>
            </a:r>
            <a:r>
              <a:rPr sz="4000" dirty="0">
                <a:ln>
                  <a:noFill/>
                </a:ln>
                <a:solidFill>
                  <a:schemeClr val="bg2">
                    <a:lumMod val="10000"/>
                  </a:schemeClr>
                </a:solidFill>
                <a:effectLst/>
                <a:latin typeface="Helvetica"/>
                <a:ea typeface="Helvetica"/>
                <a:cs typeface="Helvetica"/>
              </a:rPr>
              <a:t>   国家机关、事业单位和大型企业不得违约拖欠中小企业的货物、工程、服务款项。中小企业有权要求拖欠方支付拖欠款并要求对拖欠造成的损失进行赔偿。</a:t>
            </a:r>
            <a:endParaRPr sz="4000" dirty="0">
              <a:ln>
                <a:noFill/>
              </a:ln>
              <a:solidFill>
                <a:schemeClr val="bg2">
                  <a:lumMod val="10000"/>
                </a:schemeClr>
              </a:solidFill>
              <a:effectLst/>
              <a:latin typeface="Helvetica"/>
              <a:ea typeface="Helvetica"/>
              <a:cs typeface="Helvetica"/>
            </a:endParaRPr>
          </a:p>
        </p:txBody>
      </p:sp>
      <p:sp>
        <p:nvSpPr>
          <p:cNvPr id="5" name="文本占位符 4"/>
          <p:cNvSpPr txBox="1"/>
          <p:nvPr/>
        </p:nvSpPr>
        <p:spPr>
          <a:xfrm>
            <a:off x="11164662" y="863600"/>
            <a:ext cx="13219338" cy="711200"/>
          </a:xfrm>
          <a:prstGeom prst="rect">
            <a:avLst/>
          </a:prstGeom>
          <a:ln w="12700">
            <a:miter lim="400000"/>
          </a:ln>
        </p:spPr>
        <p:txBody>
          <a:bodyPr lIns="50800" tIns="50800" rIns="50800" bIns="50800">
            <a:normAutofit fontScale="62500" lnSpcReduction="20000"/>
          </a:bodyPr>
          <a:lstStyle>
            <a:lvl1pPr marL="0" marR="0" indent="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1pPr>
            <a:lvl2pPr marL="0" marR="0" indent="4572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2pPr>
            <a:lvl3pPr marL="0" marR="0" indent="9144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3pPr>
            <a:lvl4pPr marL="0" marR="0" indent="13716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4pPr>
            <a:lvl5pPr marL="0" marR="0" indent="18288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5pPr>
            <a:lvl6pPr marL="36576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6pPr>
            <a:lvl7pPr marL="42672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7pPr>
            <a:lvl8pPr marL="48768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8pPr>
            <a:lvl9pPr marL="54864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9pPr>
          </a:lstStyle>
          <a:p>
            <a:pPr algn="ctr" hangingPunct="1"/>
            <a:r>
              <a:rPr lang="zh-CN" altLang="en-US" sz="6000" b="0" dirty="0">
                <a:solidFill>
                  <a:srgbClr val="9A621F"/>
                </a:solidFill>
                <a:latin typeface="Helvetica"/>
                <a:ea typeface="Helvetica"/>
                <a:cs typeface="Helvetica"/>
                <a:sym typeface="+mn-ea"/>
              </a:rPr>
              <a:t>第一部分  规范合同订立及资金保障，加强账款支付源头治理</a:t>
            </a:r>
            <a:endParaRPr lang="zh-CN" altLang="en-US" sz="6000" b="0" dirty="0">
              <a:solidFill>
                <a:srgbClr val="9A621F"/>
              </a:solidFill>
              <a:latin typeface="Helvetica"/>
              <a:ea typeface="Helvetica"/>
              <a:cs typeface="Helvetica"/>
              <a:sym typeface="+mn-ea"/>
            </a:endParaRPr>
          </a:p>
          <a:p>
            <a:pPr hangingPunct="1"/>
            <a:endParaRPr lang="zh-CN" altLang="en-US" sz="6000" b="0" dirty="0">
              <a:solidFill>
                <a:srgbClr val="9A621F"/>
              </a:solidFill>
              <a:latin typeface="Helvetica"/>
              <a:ea typeface="Helvetica"/>
              <a:cs typeface="Helvetica"/>
              <a:sym typeface="+mn-ea"/>
            </a:endParaRP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占位符 4"/>
          <p:cNvSpPr>
            <a:spLocks noGrp="1"/>
          </p:cNvSpPr>
          <p:nvPr>
            <p:ph type="body" sz="quarter" idx="1"/>
          </p:nvPr>
        </p:nvSpPr>
        <p:spPr>
          <a:xfrm>
            <a:off x="1360262" y="5593728"/>
            <a:ext cx="21971000" cy="1116952"/>
          </a:xfrm>
        </p:spPr>
        <p:txBody>
          <a:bodyPr>
            <a:normAutofit/>
          </a:bodyPr>
          <a:lstStyle/>
          <a:p>
            <a:pPr algn="ctr"/>
            <a:r>
              <a:rPr lang="zh-CN" altLang="en-US" sz="6000" b="0" dirty="0">
                <a:ln>
                  <a:noFill/>
                </a:ln>
                <a:solidFill>
                  <a:srgbClr val="9A621F"/>
                </a:solidFill>
                <a:effectLst/>
                <a:latin typeface="Helvetica"/>
                <a:ea typeface="Helvetica"/>
                <a:cs typeface="Helvetica"/>
                <a:sym typeface="+mn-ea"/>
              </a:rPr>
              <a:t>第二部分  </a:t>
            </a:r>
            <a:r>
              <a:rPr sz="6000" b="0">
                <a:ln>
                  <a:noFill/>
                </a:ln>
                <a:solidFill>
                  <a:srgbClr val="9A621F"/>
                </a:solidFill>
                <a:effectLst/>
                <a:latin typeface="Helvetica"/>
                <a:ea typeface="Helvetica"/>
                <a:cs typeface="Helvetica"/>
                <a:sym typeface="+mn-ea"/>
              </a:rPr>
              <a:t>规范支付行为，防范账款拖欠</a:t>
            </a:r>
            <a:endParaRPr sz="6000" b="0" dirty="0">
              <a:ln>
                <a:noFill/>
              </a:ln>
              <a:solidFill>
                <a:srgbClr val="9A621F"/>
              </a:solidFill>
              <a:effectLst/>
              <a:latin typeface="Helvetica"/>
              <a:ea typeface="Helvetica"/>
              <a:cs typeface="Helvetica"/>
              <a:sym typeface="+mn-ea"/>
            </a:endParaRPr>
          </a:p>
          <a:p>
            <a:endParaRPr lang="zh-CN" altLang="en-US" sz="6000" b="0" dirty="0">
              <a:ln>
                <a:noFill/>
              </a:ln>
              <a:solidFill>
                <a:srgbClr val="9A621F"/>
              </a:solidFill>
              <a:effectLst/>
              <a:latin typeface="Helvetica"/>
              <a:ea typeface="Helvetica"/>
              <a:cs typeface="Helvetica"/>
              <a:sym typeface="+mn-ea"/>
            </a:endParaRPr>
          </a:p>
        </p:txBody>
      </p:sp>
      <p:pic>
        <p:nvPicPr>
          <p:cNvPr id="161" name="惟胜道logo-02.png" descr="惟胜道logo-02.png"/>
          <p:cNvPicPr>
            <a:picLocks noChangeAspect="1"/>
          </p:cNvPicPr>
          <p:nvPr/>
        </p:nvPicPr>
        <p:blipFill>
          <a:blip r:embed="rId1"/>
          <a:stretch>
            <a:fillRect/>
          </a:stretch>
        </p:blipFill>
        <p:spPr>
          <a:xfrm>
            <a:off x="7552460" y="8044180"/>
            <a:ext cx="9586604" cy="6777300"/>
          </a:xfrm>
          <a:prstGeom prst="rect">
            <a:avLst/>
          </a:prstGeom>
          <a:ln w="12700">
            <a:miter lim="400000"/>
            <a:headEnd/>
            <a:tailEnd/>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占位符 4"/>
          <p:cNvSpPr>
            <a:spLocks noGrp="1"/>
          </p:cNvSpPr>
          <p:nvPr>
            <p:ph type="body" sz="quarter" idx="1"/>
          </p:nvPr>
        </p:nvSpPr>
        <p:spPr>
          <a:xfrm>
            <a:off x="8662035" y="4668520"/>
            <a:ext cx="12668250" cy="5213350"/>
          </a:xfrm>
        </p:spPr>
        <p:txBody>
          <a:bodyPr>
            <a:normAutofit fontScale="50000"/>
          </a:bodyPr>
          <a:lstStyle/>
          <a:p>
            <a:pPr algn="l" eaLnBrk="1" fontAlgn="auto" hangingPunct="1">
              <a:lnSpc>
                <a:spcPct val="150000"/>
              </a:lnSpc>
            </a:pPr>
            <a:r>
              <a:rPr lang="zh-CN" altLang="en-US" sz="8000" b="0" dirty="0">
                <a:ln>
                  <a:noFill/>
                </a:ln>
                <a:solidFill>
                  <a:srgbClr val="9A621F"/>
                </a:solidFill>
                <a:effectLst/>
                <a:latin typeface="Helvetica"/>
                <a:ea typeface="Helvetica"/>
                <a:cs typeface="Helvetica"/>
                <a:sym typeface="+mn-ea"/>
              </a:rPr>
              <a:t>1：明确支付期限；</a:t>
            </a:r>
            <a:endParaRPr lang="zh-CN" altLang="en-US" sz="8000" b="0" dirty="0">
              <a:ln>
                <a:noFill/>
              </a:ln>
              <a:solidFill>
                <a:srgbClr val="9A621F"/>
              </a:solidFill>
              <a:effectLst/>
              <a:latin typeface="Helvetica"/>
              <a:ea typeface="Helvetica"/>
              <a:cs typeface="Helvetica"/>
              <a:sym typeface="+mn-ea"/>
            </a:endParaRPr>
          </a:p>
          <a:p>
            <a:pPr algn="l" eaLnBrk="1" fontAlgn="auto" hangingPunct="1">
              <a:lnSpc>
                <a:spcPct val="150000"/>
              </a:lnSpc>
            </a:pPr>
            <a:r>
              <a:rPr lang="zh-CN" altLang="en-US" sz="8000" b="0" dirty="0">
                <a:ln>
                  <a:noFill/>
                </a:ln>
                <a:solidFill>
                  <a:srgbClr val="9A621F"/>
                </a:solidFill>
                <a:effectLst/>
                <a:latin typeface="Helvetica"/>
                <a:ea typeface="Helvetica"/>
                <a:cs typeface="Helvetica"/>
                <a:sym typeface="+mn-ea"/>
              </a:rPr>
              <a:t>2、规范支付方式；</a:t>
            </a:r>
            <a:endParaRPr lang="zh-CN" altLang="en-US" sz="8000" b="0" dirty="0">
              <a:ln>
                <a:noFill/>
              </a:ln>
              <a:solidFill>
                <a:srgbClr val="9A621F"/>
              </a:solidFill>
              <a:effectLst/>
              <a:latin typeface="Helvetica"/>
              <a:ea typeface="Helvetica"/>
              <a:cs typeface="Helvetica"/>
              <a:sym typeface="+mn-ea"/>
            </a:endParaRPr>
          </a:p>
          <a:p>
            <a:pPr algn="l" eaLnBrk="1" fontAlgn="auto" hangingPunct="1">
              <a:lnSpc>
                <a:spcPct val="150000"/>
              </a:lnSpc>
            </a:pPr>
            <a:r>
              <a:rPr lang="zh-CN" altLang="en-US" sz="8000" b="0" dirty="0">
                <a:ln>
                  <a:noFill/>
                </a:ln>
                <a:solidFill>
                  <a:srgbClr val="9A621F"/>
                </a:solidFill>
                <a:effectLst/>
                <a:latin typeface="Helvetica"/>
                <a:ea typeface="Helvetica"/>
                <a:cs typeface="Helvetica"/>
                <a:sym typeface="+mn-ea"/>
              </a:rPr>
              <a:t>3、规范保证金的收取；</a:t>
            </a:r>
            <a:endParaRPr lang="zh-CN" altLang="en-US" sz="8000" b="0" dirty="0">
              <a:ln>
                <a:noFill/>
              </a:ln>
              <a:solidFill>
                <a:srgbClr val="9A621F"/>
              </a:solidFill>
              <a:effectLst/>
              <a:latin typeface="Helvetica"/>
              <a:ea typeface="Helvetica"/>
              <a:cs typeface="Helvetica"/>
              <a:sym typeface="+mn-ea"/>
            </a:endParaRPr>
          </a:p>
          <a:p>
            <a:pPr algn="l" eaLnBrk="1" fontAlgn="auto" hangingPunct="1">
              <a:lnSpc>
                <a:spcPct val="150000"/>
              </a:lnSpc>
            </a:pPr>
            <a:r>
              <a:rPr lang="zh-CN" altLang="en-US" sz="8000" b="0" dirty="0">
                <a:ln>
                  <a:noFill/>
                </a:ln>
                <a:solidFill>
                  <a:srgbClr val="9A621F"/>
                </a:solidFill>
                <a:effectLst/>
                <a:latin typeface="Helvetica"/>
                <a:ea typeface="Helvetica"/>
                <a:cs typeface="Helvetica"/>
                <a:sym typeface="+mn-ea"/>
              </a:rPr>
              <a:t>4、支付逾期利息；</a:t>
            </a:r>
            <a:endParaRPr lang="zh-CN" altLang="en-US" sz="8000" b="0" dirty="0">
              <a:ln>
                <a:noFill/>
              </a:ln>
              <a:solidFill>
                <a:srgbClr val="9A621F"/>
              </a:solidFill>
              <a:effectLst/>
              <a:latin typeface="Helvetica"/>
              <a:ea typeface="Helvetica"/>
              <a:cs typeface="Helvetica"/>
              <a:sym typeface="+mn-ea"/>
            </a:endParaRPr>
          </a:p>
          <a:p>
            <a:pPr algn="l" eaLnBrk="1" fontAlgn="auto" hangingPunct="1">
              <a:lnSpc>
                <a:spcPct val="150000"/>
              </a:lnSpc>
            </a:pPr>
            <a:r>
              <a:rPr lang="zh-CN" altLang="en-US" sz="8000" b="0" dirty="0">
                <a:ln>
                  <a:noFill/>
                </a:ln>
                <a:solidFill>
                  <a:srgbClr val="9A621F"/>
                </a:solidFill>
                <a:effectLst/>
                <a:latin typeface="Helvetica"/>
                <a:ea typeface="Helvetica"/>
                <a:cs typeface="Helvetica"/>
                <a:sym typeface="+mn-ea"/>
              </a:rPr>
              <a:t>5、关于机关、事业单位违反规定的必要限制及惩罚措施；</a:t>
            </a:r>
            <a:endParaRPr lang="zh-CN" altLang="en-US" sz="8000" b="0" dirty="0">
              <a:ln>
                <a:noFill/>
              </a:ln>
              <a:solidFill>
                <a:srgbClr val="9A621F"/>
              </a:solidFill>
              <a:effectLst/>
              <a:latin typeface="Helvetica"/>
              <a:ea typeface="Helvetica"/>
              <a:cs typeface="Helvetica"/>
            </a:endParaRPr>
          </a:p>
          <a:p>
            <a:pPr algn="l" eaLnBrk="1" fontAlgn="auto" hangingPunct="1">
              <a:lnSpc>
                <a:spcPct val="150000"/>
              </a:lnSpc>
            </a:pPr>
            <a:endParaRPr lang="zh-CN" sz="6000"/>
          </a:p>
          <a:p>
            <a:pPr algn="l" eaLnBrk="1" fontAlgn="auto" hangingPunct="1">
              <a:lnSpc>
                <a:spcPct val="150000"/>
              </a:lnSpc>
            </a:pPr>
            <a:endParaRPr lang="zh-CN" sz="6000">
              <a:solidFill>
                <a:srgbClr val="9A621F"/>
              </a:solidFill>
            </a:endParaRPr>
          </a:p>
          <a:p>
            <a:pPr algn="l" eaLnBrk="1" fontAlgn="auto" hangingPunct="1">
              <a:lnSpc>
                <a:spcPct val="150000"/>
              </a:lnSpc>
            </a:pPr>
            <a:endParaRPr sz="6000">
              <a:solidFill>
                <a:srgbClr val="9A621F"/>
              </a:solidFill>
              <a:sym typeface="+mn-ea"/>
            </a:endParaRPr>
          </a:p>
          <a:p>
            <a:pPr algn="l" eaLnBrk="1" fontAlgn="auto" hangingPunct="1">
              <a:lnSpc>
                <a:spcPct val="150000"/>
              </a:lnSpc>
            </a:pPr>
            <a:endParaRPr sz="6000">
              <a:solidFill>
                <a:srgbClr val="9A621F"/>
              </a:solidFill>
              <a:sym typeface="+mn-ea"/>
            </a:endParaRPr>
          </a:p>
          <a:p>
            <a:pPr algn="l" eaLnBrk="1" fontAlgn="auto" hangingPunct="1">
              <a:lnSpc>
                <a:spcPct val="150000"/>
              </a:lnSpc>
            </a:pPr>
            <a:endParaRPr sz="6000" b="0">
              <a:ln>
                <a:noFill/>
              </a:ln>
              <a:solidFill>
                <a:srgbClr val="9A621F"/>
              </a:solidFill>
              <a:effectLst/>
              <a:latin typeface="Helvetica"/>
              <a:ea typeface="Helvetica"/>
              <a:cs typeface="Helvetica"/>
              <a:sym typeface="+mn-ea"/>
            </a:endParaRPr>
          </a:p>
          <a:p>
            <a:pPr algn="l" eaLnBrk="1" fontAlgn="auto" hangingPunct="1">
              <a:lnSpc>
                <a:spcPct val="150000"/>
              </a:lnSpc>
            </a:pPr>
            <a:endParaRPr sz="6000" b="0" dirty="0">
              <a:ln>
                <a:noFill/>
              </a:ln>
              <a:solidFill>
                <a:srgbClr val="9A621F"/>
              </a:solidFill>
              <a:effectLst/>
              <a:latin typeface="Helvetica"/>
              <a:ea typeface="Helvetica"/>
              <a:cs typeface="Helvetica"/>
              <a:sym typeface="+mn-ea"/>
            </a:endParaRPr>
          </a:p>
          <a:p>
            <a:pPr algn="l" eaLnBrk="1" fontAlgn="auto" hangingPunct="1">
              <a:lnSpc>
                <a:spcPct val="150000"/>
              </a:lnSpc>
            </a:pPr>
            <a:endParaRPr lang="zh-CN" altLang="en-US" sz="6000" b="0" dirty="0">
              <a:ln>
                <a:noFill/>
              </a:ln>
              <a:solidFill>
                <a:srgbClr val="9A621F"/>
              </a:solidFill>
              <a:effectLst/>
              <a:latin typeface="Helvetica"/>
              <a:ea typeface="Helvetica"/>
              <a:cs typeface="Helvetica"/>
              <a:sym typeface="+mn-ea"/>
            </a:endParaRPr>
          </a:p>
        </p:txBody>
      </p:sp>
      <p:pic>
        <p:nvPicPr>
          <p:cNvPr id="161" name="惟胜道logo-02.png" descr="惟胜道logo-02.png"/>
          <p:cNvPicPr>
            <a:picLocks noChangeAspect="1"/>
          </p:cNvPicPr>
          <p:nvPr/>
        </p:nvPicPr>
        <p:blipFill>
          <a:blip r:embed="rId1"/>
          <a:stretch>
            <a:fillRect/>
          </a:stretch>
        </p:blipFill>
        <p:spPr>
          <a:xfrm>
            <a:off x="7553730" y="8105775"/>
            <a:ext cx="9586604" cy="6777300"/>
          </a:xfrm>
          <a:prstGeom prst="rect">
            <a:avLst/>
          </a:prstGeom>
          <a:ln w="12700">
            <a:miter lim="400000"/>
            <a:headEnd/>
            <a:tailEnd/>
          </a:ln>
        </p:spPr>
      </p:pic>
      <p:sp>
        <p:nvSpPr>
          <p:cNvPr id="2" name="文本框 1"/>
          <p:cNvSpPr txBox="1"/>
          <p:nvPr/>
        </p:nvSpPr>
        <p:spPr>
          <a:xfrm>
            <a:off x="8014970" y="2705100"/>
            <a:ext cx="6711315" cy="102489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anchor="ctr" forceAA="0">
            <a:spAutoFit/>
          </a:bodyPr>
          <a:p>
            <a:pPr marL="0" marR="0" indent="0" algn="ctr" defTabSz="2438400" rtl="0" fontAlgn="auto" latinLnBrk="0" hangingPunct="0">
              <a:lnSpc>
                <a:spcPct val="100000"/>
              </a:lnSpc>
              <a:spcBef>
                <a:spcPts val="0"/>
              </a:spcBef>
              <a:spcAft>
                <a:spcPts val="0"/>
              </a:spcAft>
              <a:buClrTx/>
              <a:buSzTx/>
              <a:buFontTx/>
              <a:buNone/>
            </a:pPr>
            <a:r>
              <a:rPr lang="zh-CN" altLang="en-US" sz="6000" b="1" dirty="0">
                <a:solidFill>
                  <a:srgbClr val="9A621F"/>
                </a:solidFill>
                <a:latin typeface="Helvetica"/>
                <a:ea typeface="Helvetica"/>
                <a:cs typeface="Helvetica"/>
                <a:sym typeface="+mn-ea"/>
              </a:rPr>
              <a:t>第二部分 要点</a:t>
            </a:r>
            <a:r>
              <a:rPr lang="zh-CN" altLang="en-US" sz="6000" b="1" dirty="0">
                <a:solidFill>
                  <a:srgbClr val="9A621F"/>
                </a:solidFill>
                <a:latin typeface="Helvetica"/>
                <a:ea typeface="Helvetica"/>
                <a:cs typeface="Helvetica"/>
                <a:sym typeface="+mn-ea"/>
              </a:rPr>
              <a:t>目录</a:t>
            </a:r>
            <a:endParaRPr lang="zh-CN" altLang="en-US" sz="6000" b="1" dirty="0">
              <a:solidFill>
                <a:srgbClr val="9A621F"/>
              </a:solidFill>
              <a:latin typeface="Helvetica"/>
              <a:ea typeface="Helvetica"/>
              <a:cs typeface="Helvetica"/>
              <a:sym typeface="+mn-ea"/>
            </a:endParaRP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 name="《保理合同》约定…"/>
          <p:cNvSpPr txBox="1"/>
          <p:nvPr/>
        </p:nvSpPr>
        <p:spPr>
          <a:xfrm>
            <a:off x="2516226" y="1855469"/>
            <a:ext cx="19351548" cy="11386820"/>
          </a:xfrm>
          <a:prstGeom prst="rect">
            <a:avLst/>
          </a:prstGeom>
          <a:ln w="12700">
            <a:miter lim="400000"/>
          </a:ln>
        </p:spPr>
        <p:txBody>
          <a:bodyPr lIns="50800" tIns="50800" rIns="50800" bIns="50800" anchor="ctr">
            <a:spAutoFit/>
          </a:bodyPr>
          <a:lstStyle/>
          <a:p>
            <a:pPr marL="1028700" indent="-457200" algn="l" defTabSz="457200" eaLnBrk="1">
              <a:lnSpc>
                <a:spcPct val="150000"/>
              </a:lnSpc>
              <a:spcBef>
                <a:spcPts val="1600"/>
              </a:spcBef>
              <a:buFont typeface="Arial" panose="020B0604020202020204" pitchFamily="34" charset="0"/>
              <a:buChar char="•"/>
              <a:defRPr sz="4000">
                <a:solidFill>
                  <a:srgbClr val="000000"/>
                </a:solidFill>
                <a:latin typeface="Helvetica"/>
                <a:ea typeface="Helvetica"/>
                <a:cs typeface="Helvetica"/>
                <a:sym typeface="Helvetica"/>
              </a:defRPr>
            </a:pPr>
            <a:r>
              <a:rPr sz="3600">
                <a:solidFill>
                  <a:srgbClr val="9A621F"/>
                </a:solidFill>
                <a:sym typeface="+mn-ea"/>
              </a:rPr>
              <a:t>1：明确支付期限</a:t>
            </a:r>
            <a:endParaRPr sz="3600">
              <a:solidFill>
                <a:srgbClr val="9A621F"/>
              </a:solidFill>
              <a:sym typeface="+mn-ea"/>
            </a:endParaRPr>
          </a:p>
          <a:p>
            <a:pPr marL="1028700" indent="-457200" algn="l" defTabSz="457200" eaLnBrk="1">
              <a:lnSpc>
                <a:spcPct val="150000"/>
              </a:lnSpc>
              <a:spcBef>
                <a:spcPts val="1600"/>
              </a:spcBef>
              <a:buFont typeface="Arial" panose="020B0604020202020204" pitchFamily="34" charset="0"/>
              <a:buChar char="•"/>
              <a:defRPr sz="4000">
                <a:solidFill>
                  <a:srgbClr val="000000"/>
                </a:solidFill>
                <a:latin typeface="Helvetica"/>
                <a:ea typeface="Helvetica"/>
                <a:cs typeface="Helvetica"/>
                <a:sym typeface="Helvetica"/>
              </a:defRPr>
            </a:pPr>
            <a:endParaRPr sz="2800" b="1">
              <a:sym typeface="+mn-ea"/>
            </a:endParaRPr>
          </a:p>
          <a:p>
            <a:pPr marL="1028700" indent="-457200" algn="l" defTabSz="457200" eaLnBrk="1">
              <a:lnSpc>
                <a:spcPct val="150000"/>
              </a:lnSpc>
              <a:spcBef>
                <a:spcPts val="1600"/>
              </a:spcBef>
              <a:buFont typeface="Arial" panose="020B0604020202020204" pitchFamily="34" charset="0"/>
              <a:buChar char="•"/>
              <a:defRPr sz="4000">
                <a:solidFill>
                  <a:srgbClr val="000000"/>
                </a:solidFill>
                <a:latin typeface="Helvetica"/>
                <a:ea typeface="Helvetica"/>
                <a:cs typeface="Helvetica"/>
                <a:sym typeface="Helvetica"/>
              </a:defRPr>
            </a:pPr>
            <a:r>
              <a:rPr sz="2800" b="1">
                <a:sym typeface="+mn-ea"/>
              </a:rPr>
              <a:t>第八条</a:t>
            </a:r>
            <a:r>
              <a:rPr sz="2800">
                <a:sym typeface="+mn-ea"/>
              </a:rPr>
              <a:t>  机关、事业单位从中小企业采购货物、工程、服务，应当自货物、工程、服务</a:t>
            </a:r>
            <a:r>
              <a:rPr sz="2800" b="1">
                <a:solidFill>
                  <a:srgbClr val="9A621F"/>
                </a:solidFill>
                <a:sym typeface="+mn-ea"/>
              </a:rPr>
              <a:t>交付之日起30日内</a:t>
            </a:r>
            <a:r>
              <a:rPr sz="2800">
                <a:sym typeface="+mn-ea"/>
              </a:rPr>
              <a:t>支付款项；合同另有约定的，</a:t>
            </a:r>
            <a:r>
              <a:rPr sz="2800" b="1">
                <a:solidFill>
                  <a:srgbClr val="9A621F"/>
                </a:solidFill>
                <a:sym typeface="+mn-ea"/>
              </a:rPr>
              <a:t>付款期限最长不得超过60日。</a:t>
            </a:r>
            <a:endParaRPr sz="2800" b="1">
              <a:solidFill>
                <a:srgbClr val="9A621F"/>
              </a:solidFill>
            </a:endParaRPr>
          </a:p>
          <a:p>
            <a:pPr algn="l" defTabSz="457200" eaLnBrk="1">
              <a:lnSpc>
                <a:spcPct val="150000"/>
              </a:lnSpc>
              <a:spcBef>
                <a:spcPts val="1600"/>
              </a:spcBef>
              <a:buFont typeface="Arial" panose="020B0604020202020204" pitchFamily="34" charset="0"/>
              <a:defRPr sz="4000">
                <a:solidFill>
                  <a:srgbClr val="000000"/>
                </a:solidFill>
                <a:latin typeface="Helvetica"/>
                <a:ea typeface="Helvetica"/>
                <a:cs typeface="Helvetica"/>
                <a:sym typeface="Helvetica"/>
              </a:defRPr>
            </a:pPr>
            <a:r>
              <a:rPr sz="2800">
                <a:sym typeface="+mn-ea"/>
              </a:rPr>
              <a:t>大型企业从中小企业采购货物、工程、服务，</a:t>
            </a:r>
            <a:r>
              <a:rPr sz="2800" b="1">
                <a:solidFill>
                  <a:srgbClr val="9A621F"/>
                </a:solidFill>
                <a:sym typeface="+mn-ea"/>
              </a:rPr>
              <a:t>应当按照行业规范、交易习惯合理约定付款期限并及时支付款项。</a:t>
            </a:r>
            <a:endParaRPr sz="2800" b="1">
              <a:solidFill>
                <a:srgbClr val="9A621F"/>
              </a:solidFill>
            </a:endParaRPr>
          </a:p>
          <a:p>
            <a:pPr algn="l" defTabSz="457200" eaLnBrk="1">
              <a:lnSpc>
                <a:spcPct val="150000"/>
              </a:lnSpc>
              <a:spcBef>
                <a:spcPts val="1600"/>
              </a:spcBef>
              <a:buFont typeface="Arial" panose="020B0604020202020204" pitchFamily="34" charset="0"/>
              <a:defRPr sz="4000">
                <a:solidFill>
                  <a:srgbClr val="000000"/>
                </a:solidFill>
                <a:latin typeface="Helvetica"/>
                <a:ea typeface="Helvetica"/>
                <a:cs typeface="Helvetica"/>
                <a:sym typeface="Helvetica"/>
              </a:defRPr>
            </a:pPr>
            <a:r>
              <a:rPr sz="2800">
                <a:sym typeface="+mn-ea"/>
              </a:rPr>
              <a:t>合同约定采取履行进度结算、定期结算等结算方式的，</a:t>
            </a:r>
            <a:r>
              <a:rPr sz="2800" b="1">
                <a:solidFill>
                  <a:srgbClr val="9A621F"/>
                </a:solidFill>
                <a:sym typeface="+mn-ea"/>
              </a:rPr>
              <a:t>付款期限应当自双方确认结算金额之日起算。</a:t>
            </a:r>
            <a:endParaRPr sz="2800" b="1">
              <a:solidFill>
                <a:srgbClr val="9A621F"/>
              </a:solidFill>
              <a:sym typeface="+mn-ea"/>
            </a:endParaRPr>
          </a:p>
          <a:p>
            <a:pPr marL="571500" algn="l" defTabSz="457200" eaLnBrk="1">
              <a:lnSpc>
                <a:spcPct val="150000"/>
              </a:lnSpc>
              <a:spcBef>
                <a:spcPts val="1600"/>
              </a:spcBef>
              <a:buFont typeface="Arial" panose="020B0604020202020204" pitchFamily="34" charset="0"/>
              <a:buChar char="•"/>
              <a:defRPr sz="4000">
                <a:solidFill>
                  <a:srgbClr val="000000"/>
                </a:solidFill>
                <a:latin typeface="Helvetica"/>
                <a:ea typeface="Helvetica"/>
                <a:cs typeface="Helvetica"/>
                <a:sym typeface="Helvetica"/>
              </a:defRPr>
            </a:pPr>
            <a:endParaRPr sz="2800" b="1">
              <a:sym typeface="+mn-ea"/>
            </a:endParaRPr>
          </a:p>
          <a:p>
            <a:pPr marL="1028700" indent="-457200" algn="l" defTabSz="457200" eaLnBrk="1">
              <a:lnSpc>
                <a:spcPct val="150000"/>
              </a:lnSpc>
              <a:spcBef>
                <a:spcPts val="1600"/>
              </a:spcBef>
              <a:buFont typeface="Arial" panose="020B0604020202020204" pitchFamily="34" charset="0"/>
              <a:buChar char="•"/>
              <a:defRPr sz="4000">
                <a:solidFill>
                  <a:srgbClr val="000000"/>
                </a:solidFill>
                <a:latin typeface="Helvetica"/>
                <a:ea typeface="Helvetica"/>
                <a:cs typeface="Helvetica"/>
                <a:sym typeface="Helvetica"/>
              </a:defRPr>
            </a:pPr>
            <a:r>
              <a:rPr sz="2800" b="1">
                <a:sym typeface="+mn-ea"/>
              </a:rPr>
              <a:t>第九条</a:t>
            </a:r>
            <a:r>
              <a:rPr sz="2800">
                <a:sym typeface="+mn-ea"/>
              </a:rPr>
              <a:t>  机关、事业单位和大型企业与中小企业约定以货物、工程、服务交付后经检验或者验收合格作为支付中小企业款项条件的，</a:t>
            </a:r>
            <a:r>
              <a:rPr sz="2800" b="1">
                <a:solidFill>
                  <a:srgbClr val="9A621F"/>
                </a:solidFill>
                <a:sym typeface="+mn-ea"/>
              </a:rPr>
              <a:t>付款期限应当自检验或者验收合格之日起算。</a:t>
            </a:r>
            <a:endParaRPr sz="2800" b="1">
              <a:solidFill>
                <a:srgbClr val="9A621F"/>
              </a:solidFill>
            </a:endParaRPr>
          </a:p>
          <a:p>
            <a:pPr marL="457200" indent="-457200" algn="l" defTabSz="457200" eaLnBrk="1">
              <a:lnSpc>
                <a:spcPct val="150000"/>
              </a:lnSpc>
              <a:spcBef>
                <a:spcPts val="1600"/>
              </a:spcBef>
              <a:buFont typeface="Arial" panose="020B0604020202020204" pitchFamily="34" charset="0"/>
              <a:defRPr sz="4000">
                <a:solidFill>
                  <a:srgbClr val="000000"/>
                </a:solidFill>
                <a:latin typeface="Helvetica"/>
                <a:ea typeface="Helvetica"/>
                <a:cs typeface="Helvetica"/>
                <a:sym typeface="Helvetica"/>
              </a:defRPr>
            </a:pPr>
            <a:r>
              <a:rPr sz="2800">
                <a:sym typeface="+mn-ea"/>
              </a:rPr>
              <a:t>合同</a:t>
            </a:r>
            <a:r>
              <a:rPr sz="2800" dirty="0">
                <a:sym typeface="+mn-ea"/>
              </a:rPr>
              <a:t>双方</a:t>
            </a:r>
            <a:r>
              <a:rPr sz="2800">
                <a:sym typeface="+mn-ea"/>
              </a:rPr>
              <a:t>应当在合同中约定明确、合理的检验或者验收期限，并</a:t>
            </a:r>
            <a:r>
              <a:rPr sz="2800" b="1">
                <a:solidFill>
                  <a:srgbClr val="9A621F"/>
                </a:solidFill>
                <a:sym typeface="+mn-ea"/>
              </a:rPr>
              <a:t>在该期限内完成检验或者验收。</a:t>
            </a:r>
            <a:r>
              <a:rPr sz="2800">
                <a:solidFill>
                  <a:schemeClr val="tx1"/>
                </a:solidFill>
                <a:sym typeface="+mn-ea"/>
              </a:rPr>
              <a:t>机关、事业单位和大型企业拖延检验或者验收的，</a:t>
            </a:r>
            <a:r>
              <a:rPr sz="2800" b="1">
                <a:solidFill>
                  <a:srgbClr val="9A621F"/>
                </a:solidFill>
                <a:sym typeface="+mn-ea"/>
              </a:rPr>
              <a:t>付款期限自约定的检验或者验收期限届满之日起算。</a:t>
            </a:r>
            <a:endParaRPr sz="2800" b="1">
              <a:solidFill>
                <a:srgbClr val="9A621F"/>
              </a:solidFill>
            </a:endParaRPr>
          </a:p>
          <a:p>
            <a:pPr algn="l" defTabSz="457200" eaLnBrk="1">
              <a:lnSpc>
                <a:spcPct val="150000"/>
              </a:lnSpc>
              <a:spcBef>
                <a:spcPts val="1600"/>
              </a:spcBef>
              <a:buFont typeface="Arial" panose="020B0604020202020204" pitchFamily="34" charset="0"/>
              <a:defRPr sz="4000">
                <a:solidFill>
                  <a:srgbClr val="000000"/>
                </a:solidFill>
                <a:latin typeface="Helvetica"/>
                <a:ea typeface="Helvetica"/>
                <a:cs typeface="Helvetica"/>
                <a:sym typeface="Helvetica"/>
              </a:defRPr>
            </a:pPr>
            <a:r>
              <a:rPr lang="zh-CN" sz="2800" b="1">
                <a:solidFill>
                  <a:schemeClr val="tx1"/>
                </a:solidFill>
                <a:ea typeface="宋体" panose="02010600030101010101" pitchFamily="2" charset="-122"/>
                <a:sym typeface="+mn-ea"/>
              </a:rPr>
              <a:t>          【意义】</a:t>
            </a:r>
            <a:endParaRPr sz="2800" dirty="0"/>
          </a:p>
          <a:p>
            <a:pPr algn="l" defTabSz="457200" eaLnBrk="1">
              <a:lnSpc>
                <a:spcPct val="150000"/>
              </a:lnSpc>
              <a:spcBef>
                <a:spcPts val="1600"/>
              </a:spcBef>
              <a:buFont typeface="Arial" panose="020B0604020202020204" pitchFamily="34" charset="0"/>
              <a:defRPr sz="4000">
                <a:solidFill>
                  <a:srgbClr val="000000"/>
                </a:solidFill>
                <a:latin typeface="Helvetica"/>
                <a:ea typeface="Helvetica"/>
                <a:cs typeface="Helvetica"/>
                <a:sym typeface="Helvetica"/>
              </a:defRPr>
            </a:pPr>
            <a:r>
              <a:rPr lang="zh-CN" sz="2800">
                <a:solidFill>
                  <a:srgbClr val="9A621F"/>
                </a:solidFill>
                <a:ea typeface="宋体" panose="02010600030101010101" pitchFamily="2" charset="-122"/>
                <a:sym typeface="+mn-ea"/>
              </a:rPr>
              <a:t>      确立了最长支付期限，期限明确，可操作空间小</a:t>
            </a:r>
            <a:endParaRPr lang="zh-CN" sz="2800">
              <a:solidFill>
                <a:srgbClr val="9A621F"/>
              </a:solidFill>
              <a:ea typeface="宋体" panose="02010600030101010101" pitchFamily="2" charset="-122"/>
            </a:endParaRPr>
          </a:p>
          <a:p>
            <a:pPr algn="l" defTabSz="457200" eaLnBrk="1">
              <a:lnSpc>
                <a:spcPct val="150000"/>
              </a:lnSpc>
              <a:spcBef>
                <a:spcPts val="1600"/>
              </a:spcBef>
              <a:buFont typeface="Arial" panose="020B0604020202020204" pitchFamily="34" charset="0"/>
              <a:defRPr sz="4000">
                <a:solidFill>
                  <a:srgbClr val="000000"/>
                </a:solidFill>
                <a:latin typeface="Helvetica"/>
                <a:ea typeface="Helvetica"/>
                <a:cs typeface="Helvetica"/>
                <a:sym typeface="Helvetica"/>
              </a:defRPr>
            </a:pPr>
            <a:endParaRPr sz="2800" dirty="0">
              <a:solidFill>
                <a:srgbClr val="9A621F"/>
              </a:solidFill>
            </a:endParaRPr>
          </a:p>
        </p:txBody>
      </p:sp>
      <p:sp>
        <p:nvSpPr>
          <p:cNvPr id="3" name="文本占位符 4"/>
          <p:cNvSpPr txBox="1"/>
          <p:nvPr/>
        </p:nvSpPr>
        <p:spPr>
          <a:xfrm>
            <a:off x="11164662" y="863600"/>
            <a:ext cx="13219338" cy="711200"/>
          </a:xfrm>
          <a:prstGeom prst="rect">
            <a:avLst/>
          </a:prstGeom>
          <a:ln w="12700">
            <a:miter lim="400000"/>
          </a:ln>
        </p:spPr>
        <p:txBody>
          <a:bodyPr lIns="50800" tIns="50800" rIns="50800" bIns="50800">
            <a:normAutofit fontScale="62500" lnSpcReduction="20000"/>
          </a:bodyPr>
          <a:lstStyle>
            <a:lvl1pPr marL="0" marR="0" indent="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1pPr>
            <a:lvl2pPr marL="0" marR="0" indent="4572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2pPr>
            <a:lvl3pPr marL="0" marR="0" indent="9144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3pPr>
            <a:lvl4pPr marL="0" marR="0" indent="13716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4pPr>
            <a:lvl5pPr marL="0" marR="0" indent="18288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5pPr>
            <a:lvl6pPr marL="36576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6pPr>
            <a:lvl7pPr marL="42672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7pPr>
            <a:lvl8pPr marL="48768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8pPr>
            <a:lvl9pPr marL="54864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9pPr>
          </a:lstStyle>
          <a:p>
            <a:pPr algn="r"/>
            <a:r>
              <a:rPr lang="zh-CN" altLang="en-US" sz="6000" b="0" dirty="0">
                <a:solidFill>
                  <a:srgbClr val="9A621F"/>
                </a:solidFill>
                <a:latin typeface="Helvetica"/>
                <a:ea typeface="Helvetica"/>
                <a:cs typeface="Helvetica"/>
                <a:sym typeface="+mn-ea"/>
              </a:rPr>
              <a:t>第二部分  </a:t>
            </a:r>
            <a:r>
              <a:rPr sz="6000" b="0">
                <a:solidFill>
                  <a:srgbClr val="9A621F"/>
                </a:solidFill>
                <a:latin typeface="Helvetica"/>
                <a:ea typeface="Helvetica"/>
                <a:cs typeface="Helvetica"/>
                <a:sym typeface="+mn-ea"/>
              </a:rPr>
              <a:t>规范支付行为，防范账款拖欠</a:t>
            </a:r>
            <a:endParaRPr sz="6000" b="0" dirty="0">
              <a:ln>
                <a:noFill/>
              </a:ln>
              <a:solidFill>
                <a:srgbClr val="9A621F"/>
              </a:solidFill>
              <a:effectLst/>
              <a:latin typeface="Helvetica"/>
              <a:ea typeface="Helvetica"/>
              <a:cs typeface="Helvetica"/>
              <a:sym typeface="+mn-ea"/>
            </a:endParaRPr>
          </a:p>
          <a:p>
            <a:pPr hangingPunct="1"/>
            <a:endParaRPr lang="zh-CN" altLang="en-US" sz="6000" b="0" dirty="0">
              <a:solidFill>
                <a:srgbClr val="9A621F"/>
              </a:solidFill>
              <a:latin typeface="Helvetica"/>
              <a:ea typeface="Helvetica"/>
              <a:cs typeface="Helvetica"/>
              <a:sym typeface="+mn-ea"/>
            </a:endParaRP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p:cNvSpPr>
            <a:spLocks noGrp="1"/>
          </p:cNvSpPr>
          <p:nvPr>
            <p:ph type="title"/>
          </p:nvPr>
        </p:nvSpPr>
        <p:spPr>
          <a:xfrm>
            <a:off x="1633220" y="2625724"/>
            <a:ext cx="14109700" cy="706121"/>
          </a:xfrm>
        </p:spPr>
        <p:txBody>
          <a:bodyPr>
            <a:normAutofit fontScale="90000"/>
          </a:bodyPr>
          <a:lstStyle/>
          <a:p>
            <a:r>
              <a:rPr sz="4890" spc="0" dirty="0" err="1">
                <a:ln>
                  <a:noFill/>
                </a:ln>
                <a:solidFill>
                  <a:srgbClr val="9A621F"/>
                </a:solidFill>
                <a:effectLst/>
                <a:latin typeface="Helvetica"/>
                <a:ea typeface="Helvetica"/>
                <a:cs typeface="Helvetica"/>
              </a:rPr>
              <a:t>新旧法条对比</a:t>
            </a:r>
            <a:endParaRPr sz="4890" spc="0" dirty="0" err="1">
              <a:ln>
                <a:noFill/>
              </a:ln>
              <a:solidFill>
                <a:srgbClr val="9A621F"/>
              </a:solidFill>
              <a:effectLst/>
              <a:latin typeface="Helvetica"/>
              <a:ea typeface="Helvetica"/>
              <a:cs typeface="Helvetica"/>
            </a:endParaRPr>
          </a:p>
        </p:txBody>
      </p:sp>
      <p:sp>
        <p:nvSpPr>
          <p:cNvPr id="8" name="文本占位符 7"/>
          <p:cNvSpPr>
            <a:spLocks noGrp="1"/>
          </p:cNvSpPr>
          <p:nvPr>
            <p:ph type="body" sz="quarter" idx="21"/>
          </p:nvPr>
        </p:nvSpPr>
        <p:spPr>
          <a:xfrm>
            <a:off x="1206500" y="3801646"/>
            <a:ext cx="19570700" cy="822358"/>
          </a:xfrm>
        </p:spPr>
        <p:txBody>
          <a:bodyPr>
            <a:normAutofit fontScale="70000"/>
          </a:bodyPr>
          <a:lstStyle/>
          <a:p>
            <a:r>
              <a:rPr lang="zh-CN" sz="6285" dirty="0">
                <a:ln>
                  <a:noFill/>
                </a:ln>
                <a:solidFill>
                  <a:srgbClr val="9A621F"/>
                </a:solidFill>
                <a:effectLst/>
                <a:latin typeface="Helvetica"/>
                <a:ea typeface="宋体" panose="02010600030101010101" pitchFamily="2" charset="-122"/>
                <a:cs typeface="Helvetica"/>
              </a:rPr>
              <a:t>《</a:t>
            </a:r>
            <a:r>
              <a:rPr sz="6285" dirty="0" err="1">
                <a:ln>
                  <a:noFill/>
                </a:ln>
                <a:solidFill>
                  <a:srgbClr val="9A621F"/>
                </a:solidFill>
                <a:effectLst/>
                <a:latin typeface="Helvetica"/>
                <a:ea typeface="Helvetica"/>
                <a:cs typeface="Helvetica"/>
              </a:rPr>
              <a:t>及时支付中小企业款项管理办法</a:t>
            </a:r>
            <a:r>
              <a:rPr lang="zh-CN" sz="6285" dirty="0">
                <a:ln>
                  <a:noFill/>
                </a:ln>
                <a:solidFill>
                  <a:srgbClr val="9A621F"/>
                </a:solidFill>
                <a:effectLst/>
                <a:latin typeface="Helvetica"/>
                <a:ea typeface="宋体" panose="02010600030101010101" pitchFamily="2" charset="-122"/>
                <a:cs typeface="Helvetica"/>
              </a:rPr>
              <a:t>》</a:t>
            </a:r>
            <a:endParaRPr lang="zh-CN" sz="6285" dirty="0">
              <a:ln>
                <a:noFill/>
              </a:ln>
              <a:solidFill>
                <a:srgbClr val="9A621F"/>
              </a:solidFill>
              <a:effectLst/>
              <a:latin typeface="Helvetica"/>
              <a:ea typeface="宋体" panose="02010600030101010101" pitchFamily="2" charset="-122"/>
              <a:cs typeface="Helvetica"/>
            </a:endParaRPr>
          </a:p>
        </p:txBody>
      </p:sp>
      <p:sp>
        <p:nvSpPr>
          <p:cNvPr id="9" name="文本占位符 8"/>
          <p:cNvSpPr>
            <a:spLocks noGrp="1"/>
          </p:cNvSpPr>
          <p:nvPr>
            <p:ph type="body" idx="1"/>
          </p:nvPr>
        </p:nvSpPr>
        <p:spPr>
          <a:xfrm>
            <a:off x="1206500" y="3801646"/>
            <a:ext cx="21971000" cy="9482553"/>
          </a:xfrm>
        </p:spPr>
        <p:txBody>
          <a:bodyPr>
            <a:normAutofit/>
          </a:bodyPr>
          <a:lstStyle/>
          <a:p>
            <a:pPr marL="0" indent="0">
              <a:buNone/>
            </a:pPr>
            <a:endParaRPr lang="zh-CN" altLang="en-US" dirty="0"/>
          </a:p>
          <a:p>
            <a:pPr eaLnBrk="1" fontAlgn="auto" hangingPunct="1">
              <a:lnSpc>
                <a:spcPct val="150000"/>
              </a:lnSpc>
            </a:pPr>
            <a:r>
              <a:rPr sz="4000" b="1">
                <a:ln>
                  <a:noFill/>
                </a:ln>
                <a:effectLst/>
                <a:latin typeface="Helvetica"/>
                <a:ea typeface="Helvetica"/>
                <a:cs typeface="Helvetica"/>
                <a:sym typeface="+mn-ea"/>
              </a:rPr>
              <a:t>第九条</a:t>
            </a:r>
            <a:r>
              <a:rPr sz="4000">
                <a:ln>
                  <a:noFill/>
                </a:ln>
                <a:effectLst/>
                <a:latin typeface="Helvetica"/>
                <a:ea typeface="Helvetica"/>
                <a:cs typeface="Helvetica"/>
                <a:sym typeface="+mn-ea"/>
              </a:rPr>
              <a:t>【付款期限】 国家机关、事业单位和大型企业从中小企业采购货物、工程、服务的，</a:t>
            </a:r>
            <a:r>
              <a:rPr sz="4000">
                <a:ln>
                  <a:noFill/>
                </a:ln>
                <a:solidFill>
                  <a:schemeClr val="bg2">
                    <a:lumMod val="10000"/>
                  </a:schemeClr>
                </a:solidFill>
                <a:effectLst/>
                <a:latin typeface="Helvetica"/>
                <a:ea typeface="Helvetica"/>
                <a:cs typeface="Helvetica"/>
                <a:sym typeface="+mn-ea"/>
              </a:rPr>
              <a:t>应当在30日内付款</a:t>
            </a:r>
            <a:r>
              <a:rPr sz="4000">
                <a:ln>
                  <a:noFill/>
                </a:ln>
                <a:effectLst/>
                <a:latin typeface="Helvetica"/>
                <a:ea typeface="Helvetica"/>
                <a:cs typeface="Helvetica"/>
                <a:sym typeface="+mn-ea"/>
              </a:rPr>
              <a:t>；合同另有约定的，</a:t>
            </a:r>
            <a:r>
              <a:rPr sz="4000">
                <a:ln>
                  <a:noFill/>
                </a:ln>
                <a:solidFill>
                  <a:schemeClr val="bg2">
                    <a:lumMod val="10000"/>
                  </a:schemeClr>
                </a:solidFill>
                <a:effectLst/>
                <a:latin typeface="Helvetica"/>
                <a:ea typeface="Helvetica"/>
                <a:cs typeface="Helvetica"/>
                <a:sym typeface="+mn-ea"/>
              </a:rPr>
              <a:t>付款期限最长不得超过60日</a:t>
            </a:r>
            <a:r>
              <a:rPr sz="4000">
                <a:ln>
                  <a:noFill/>
                </a:ln>
                <a:effectLst/>
                <a:latin typeface="Helvetica"/>
                <a:ea typeface="Helvetica"/>
                <a:cs typeface="Helvetica"/>
                <a:sym typeface="+mn-ea"/>
              </a:rPr>
              <a:t>。</a:t>
            </a:r>
            <a:r>
              <a:rPr sz="4000" u="sng">
                <a:ln>
                  <a:noFill/>
                </a:ln>
                <a:effectLst/>
                <a:latin typeface="Helvetica"/>
                <a:ea typeface="Helvetica"/>
                <a:cs typeface="Helvetica"/>
                <a:sym typeface="+mn-ea"/>
              </a:rPr>
              <a:t>合同约定将检验或者验收作为付款条件的，</a:t>
            </a:r>
            <a:r>
              <a:rPr sz="4000" u="sng">
                <a:ln>
                  <a:noFill/>
                </a:ln>
                <a:solidFill>
                  <a:schemeClr val="bg2">
                    <a:lumMod val="10000"/>
                  </a:schemeClr>
                </a:solidFill>
                <a:effectLst/>
                <a:latin typeface="Helvetica"/>
                <a:ea typeface="Helvetica"/>
                <a:cs typeface="Helvetica"/>
                <a:sym typeface="+mn-ea"/>
              </a:rPr>
              <a:t>上述期限最长可以延长30日</a:t>
            </a:r>
            <a:r>
              <a:rPr sz="4000" u="sng">
                <a:ln>
                  <a:noFill/>
                </a:ln>
                <a:effectLst/>
                <a:latin typeface="Helvetica"/>
                <a:ea typeface="Helvetica"/>
                <a:cs typeface="Helvetica"/>
                <a:sym typeface="+mn-ea"/>
              </a:rPr>
              <a:t>。基于合同性质确实需要更长时间以及法律、行政法规另有规定的除外。</a:t>
            </a:r>
            <a:endParaRPr sz="4000" u="sng">
              <a:ln>
                <a:noFill/>
              </a:ln>
              <a:effectLst/>
              <a:latin typeface="Helvetica"/>
              <a:ea typeface="Helvetica"/>
              <a:cs typeface="Helvetica"/>
            </a:endParaRPr>
          </a:p>
          <a:p>
            <a:pPr eaLnBrk="1" fontAlgn="auto" hangingPunct="1">
              <a:lnSpc>
                <a:spcPct val="150000"/>
              </a:lnSpc>
            </a:pPr>
            <a:r>
              <a:rPr sz="4000">
                <a:ln>
                  <a:noFill/>
                </a:ln>
                <a:effectLst/>
                <a:latin typeface="Helvetica"/>
                <a:ea typeface="Helvetica"/>
                <a:cs typeface="Helvetica"/>
                <a:sym typeface="+mn-ea"/>
              </a:rPr>
              <a:t>前款规定的付款期限自货物、工程、服务</a:t>
            </a:r>
            <a:r>
              <a:rPr sz="4000">
                <a:ln>
                  <a:noFill/>
                </a:ln>
                <a:solidFill>
                  <a:srgbClr val="9A621F"/>
                </a:solidFill>
                <a:effectLst/>
                <a:latin typeface="Helvetica"/>
                <a:ea typeface="Helvetica"/>
                <a:cs typeface="Helvetica"/>
                <a:sym typeface="+mn-ea"/>
              </a:rPr>
              <a:t>交付之日起算</a:t>
            </a:r>
            <a:r>
              <a:rPr sz="4000">
                <a:ln>
                  <a:noFill/>
                </a:ln>
                <a:effectLst/>
                <a:latin typeface="Helvetica"/>
                <a:ea typeface="Helvetica"/>
                <a:cs typeface="Helvetica"/>
                <a:sym typeface="+mn-ea"/>
              </a:rPr>
              <a:t>。</a:t>
            </a:r>
            <a:r>
              <a:rPr sz="4000" u="sng">
                <a:ln>
                  <a:noFill/>
                </a:ln>
                <a:solidFill>
                  <a:schemeClr val="bg2">
                    <a:lumMod val="10000"/>
                  </a:schemeClr>
                </a:solidFill>
                <a:effectLst/>
                <a:latin typeface="Helvetica"/>
                <a:ea typeface="Helvetica"/>
                <a:cs typeface="Helvetica"/>
                <a:sym typeface="+mn-ea"/>
              </a:rPr>
              <a:t>合同约定以中小企业出具账单、发票或者其他单据作为付款条件的，付款期限自该付款单据送达之日起算。</a:t>
            </a:r>
            <a:endParaRPr sz="4000" dirty="0">
              <a:ln>
                <a:noFill/>
              </a:ln>
              <a:solidFill>
                <a:schemeClr val="bg2">
                  <a:lumMod val="10000"/>
                </a:schemeClr>
              </a:solidFill>
              <a:effectLst/>
              <a:latin typeface="Helvetica"/>
              <a:ea typeface="Helvetica"/>
              <a:cs typeface="Helvetica"/>
            </a:endParaRPr>
          </a:p>
        </p:txBody>
      </p:sp>
      <p:sp>
        <p:nvSpPr>
          <p:cNvPr id="5" name="文本占位符 4"/>
          <p:cNvSpPr txBox="1"/>
          <p:nvPr/>
        </p:nvSpPr>
        <p:spPr>
          <a:xfrm>
            <a:off x="11164662" y="894715"/>
            <a:ext cx="13219338" cy="711200"/>
          </a:xfrm>
          <a:prstGeom prst="rect">
            <a:avLst/>
          </a:prstGeom>
          <a:ln w="12700">
            <a:miter lim="400000"/>
          </a:ln>
        </p:spPr>
        <p:txBody>
          <a:bodyPr lIns="50800" tIns="50800" rIns="50800" bIns="50800">
            <a:normAutofit fontScale="62500" lnSpcReduction="20000"/>
          </a:bodyPr>
          <a:lstStyle>
            <a:lvl1pPr marL="0" marR="0" indent="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1pPr>
            <a:lvl2pPr marL="0" marR="0" indent="4572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2pPr>
            <a:lvl3pPr marL="0" marR="0" indent="9144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3pPr>
            <a:lvl4pPr marL="0" marR="0" indent="13716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4pPr>
            <a:lvl5pPr marL="0" marR="0" indent="18288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5pPr>
            <a:lvl6pPr marL="36576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6pPr>
            <a:lvl7pPr marL="42672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7pPr>
            <a:lvl8pPr marL="48768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8pPr>
            <a:lvl9pPr marL="54864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9pPr>
          </a:lstStyle>
          <a:p>
            <a:pPr algn="r"/>
            <a:r>
              <a:rPr lang="zh-CN" altLang="en-US" sz="6000" b="0" dirty="0">
                <a:solidFill>
                  <a:srgbClr val="9A621F"/>
                </a:solidFill>
                <a:latin typeface="Helvetica"/>
                <a:ea typeface="Helvetica"/>
                <a:cs typeface="Helvetica"/>
                <a:sym typeface="+mn-ea"/>
              </a:rPr>
              <a:t>第二部分  </a:t>
            </a:r>
            <a:r>
              <a:rPr sz="6000" b="0">
                <a:solidFill>
                  <a:srgbClr val="9A621F"/>
                </a:solidFill>
                <a:latin typeface="Helvetica"/>
                <a:ea typeface="Helvetica"/>
                <a:cs typeface="Helvetica"/>
                <a:sym typeface="+mn-ea"/>
              </a:rPr>
              <a:t>规范支付行为，防范账款拖欠</a:t>
            </a:r>
            <a:endParaRPr sz="6000" b="0" dirty="0">
              <a:ln>
                <a:noFill/>
              </a:ln>
              <a:solidFill>
                <a:srgbClr val="9A621F"/>
              </a:solidFill>
              <a:effectLst/>
              <a:latin typeface="Helvetica"/>
              <a:ea typeface="Helvetica"/>
              <a:cs typeface="Helvetica"/>
              <a:sym typeface="+mn-ea"/>
            </a:endParaRPr>
          </a:p>
          <a:p>
            <a:pPr algn="r" hangingPunct="1"/>
            <a:endParaRPr lang="zh-CN" altLang="en-US" sz="6000" b="0" dirty="0">
              <a:solidFill>
                <a:srgbClr val="9A621F"/>
              </a:solidFill>
              <a:latin typeface="Helvetica"/>
              <a:ea typeface="Helvetica"/>
              <a:cs typeface="Helvetica"/>
              <a:sym typeface="+mn-ea"/>
            </a:endParaRPr>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 name="《保理合同》约定…"/>
          <p:cNvSpPr txBox="1"/>
          <p:nvPr/>
        </p:nvSpPr>
        <p:spPr>
          <a:xfrm>
            <a:off x="2515591" y="1788794"/>
            <a:ext cx="19351548" cy="10894060"/>
          </a:xfrm>
          <a:prstGeom prst="rect">
            <a:avLst/>
          </a:prstGeom>
          <a:ln w="12700">
            <a:miter lim="400000"/>
          </a:ln>
        </p:spPr>
        <p:txBody>
          <a:bodyPr lIns="50800" tIns="50800" rIns="50800" bIns="50800" anchor="ctr">
            <a:spAutoFit/>
          </a:bodyPr>
          <a:lstStyle/>
          <a:p>
            <a:pPr algn="l" defTabSz="457200" eaLnBrk="1">
              <a:lnSpc>
                <a:spcPct val="200000"/>
              </a:lnSpc>
              <a:spcBef>
                <a:spcPts val="1600"/>
              </a:spcBef>
              <a:defRPr sz="4000">
                <a:solidFill>
                  <a:srgbClr val="000000"/>
                </a:solidFill>
                <a:latin typeface="Helvetica"/>
                <a:ea typeface="Helvetica"/>
                <a:cs typeface="Helvetica"/>
                <a:sym typeface="Helvetica"/>
              </a:defRPr>
            </a:pPr>
            <a:r>
              <a:rPr sz="4400">
                <a:solidFill>
                  <a:srgbClr val="9A621F"/>
                </a:solidFill>
                <a:sym typeface="+mn-ea"/>
              </a:rPr>
              <a:t>2、规范支付方式</a:t>
            </a:r>
            <a:endParaRPr sz="4400">
              <a:solidFill>
                <a:srgbClr val="9A621F"/>
              </a:solidFill>
              <a:sym typeface="+mn-ea"/>
            </a:endParaRPr>
          </a:p>
          <a:p>
            <a:pPr algn="l" defTabSz="457200" eaLnBrk="1">
              <a:lnSpc>
                <a:spcPct val="150000"/>
              </a:lnSpc>
              <a:spcBef>
                <a:spcPts val="1600"/>
              </a:spcBef>
              <a:defRPr sz="4000">
                <a:solidFill>
                  <a:srgbClr val="000000"/>
                </a:solidFill>
                <a:latin typeface="Helvetica"/>
                <a:ea typeface="Helvetica"/>
                <a:cs typeface="Helvetica"/>
                <a:sym typeface="Helvetica"/>
              </a:defRPr>
            </a:pPr>
            <a:r>
              <a:rPr b="1">
                <a:sym typeface="+mn-ea"/>
              </a:rPr>
              <a:t>第十条 </a:t>
            </a:r>
            <a:r>
              <a:rPr>
                <a:sym typeface="+mn-ea"/>
              </a:rPr>
              <a:t> 机关、事业单位和大型企业使用商业汇票等</a:t>
            </a:r>
            <a:r>
              <a:rPr>
                <a:solidFill>
                  <a:srgbClr val="9A621F"/>
                </a:solidFill>
                <a:sym typeface="+mn-ea"/>
              </a:rPr>
              <a:t>非现金支付方式支付</a:t>
            </a:r>
            <a:r>
              <a:rPr>
                <a:sym typeface="+mn-ea"/>
              </a:rPr>
              <a:t>中小企业款项的，应当在合同中作出明确、合理约定，</a:t>
            </a:r>
            <a:r>
              <a:rPr b="1">
                <a:solidFill>
                  <a:srgbClr val="9A621F"/>
                </a:solidFill>
                <a:sym typeface="+mn-ea"/>
              </a:rPr>
              <a:t>不得强制中小企业接受商业汇票等非现金支付方式，不得利用商业汇票等非现金支付方式变相延长付款期限。</a:t>
            </a:r>
            <a:endParaRPr b="1">
              <a:sym typeface="+mn-ea"/>
            </a:endParaRPr>
          </a:p>
          <a:p>
            <a:pPr algn="l" defTabSz="457200" eaLnBrk="1">
              <a:lnSpc>
                <a:spcPct val="150000"/>
              </a:lnSpc>
              <a:spcBef>
                <a:spcPts val="1600"/>
              </a:spcBef>
              <a:defRPr sz="4000">
                <a:solidFill>
                  <a:srgbClr val="000000"/>
                </a:solidFill>
                <a:latin typeface="Helvetica"/>
                <a:ea typeface="Helvetica"/>
                <a:cs typeface="Helvetica"/>
                <a:sym typeface="Helvetica"/>
              </a:defRPr>
            </a:pPr>
            <a:r>
              <a:rPr b="1">
                <a:sym typeface="+mn-ea"/>
              </a:rPr>
              <a:t>第十一条 </a:t>
            </a:r>
            <a:r>
              <a:rPr>
                <a:sym typeface="+mn-ea"/>
              </a:rPr>
              <a:t>机关、事业单位和国有大型企业</a:t>
            </a:r>
            <a:r>
              <a:rPr>
                <a:solidFill>
                  <a:srgbClr val="9A621F"/>
                </a:solidFill>
                <a:sym typeface="+mn-ea"/>
              </a:rPr>
              <a:t>不得强制要求以审计机关的审计结果作为结算依据</a:t>
            </a:r>
            <a:r>
              <a:rPr>
                <a:sym typeface="+mn-ea"/>
              </a:rPr>
              <a:t>，但合同另有约定或者法律、行政法规另有规定的除外。</a:t>
            </a:r>
            <a:endParaRPr b="1">
              <a:sym typeface="+mn-ea"/>
            </a:endParaRPr>
          </a:p>
          <a:p>
            <a:pPr algn="l" defTabSz="457200" eaLnBrk="1">
              <a:lnSpc>
                <a:spcPct val="150000"/>
              </a:lnSpc>
              <a:spcBef>
                <a:spcPts val="1600"/>
              </a:spcBef>
              <a:defRPr sz="4000">
                <a:solidFill>
                  <a:srgbClr val="000000"/>
                </a:solidFill>
                <a:latin typeface="Helvetica"/>
                <a:ea typeface="Helvetica"/>
                <a:cs typeface="Helvetica"/>
                <a:sym typeface="Helvetica"/>
              </a:defRPr>
            </a:pPr>
            <a:r>
              <a:rPr b="1">
                <a:sym typeface="+mn-ea"/>
              </a:rPr>
              <a:t>第十三条</a:t>
            </a:r>
            <a:r>
              <a:rPr>
                <a:sym typeface="+mn-ea"/>
              </a:rPr>
              <a:t> 机关、事业单位和大型企业</a:t>
            </a:r>
            <a:r>
              <a:rPr>
                <a:solidFill>
                  <a:srgbClr val="9A621F"/>
                </a:solidFill>
                <a:sym typeface="+mn-ea"/>
              </a:rPr>
              <a:t>不得以法定代表人或者主要负责人变更，履行内部付款流程，或者在合同未作约定的情况下以等待竣工验收批复、决算审计等为由，拒绝或者迟延支付中小企业款项。</a:t>
            </a:r>
            <a:endParaRPr>
              <a:solidFill>
                <a:srgbClr val="9A621F"/>
              </a:solidFill>
            </a:endParaRPr>
          </a:p>
          <a:p>
            <a:pPr algn="l" defTabSz="457200" eaLnBrk="1">
              <a:lnSpc>
                <a:spcPct val="200000"/>
              </a:lnSpc>
              <a:spcBef>
                <a:spcPts val="1600"/>
              </a:spcBef>
              <a:buFont typeface="Arial" panose="020B0604020202020204" pitchFamily="34" charset="0"/>
              <a:defRPr sz="4000">
                <a:solidFill>
                  <a:srgbClr val="000000"/>
                </a:solidFill>
                <a:latin typeface="Helvetica"/>
                <a:ea typeface="Helvetica"/>
                <a:cs typeface="Helvetica"/>
                <a:sym typeface="Helvetica"/>
              </a:defRPr>
            </a:pPr>
            <a:endParaRPr dirty="0">
              <a:solidFill>
                <a:srgbClr val="9A621F"/>
              </a:solidFill>
            </a:endParaRPr>
          </a:p>
        </p:txBody>
      </p:sp>
      <p:sp>
        <p:nvSpPr>
          <p:cNvPr id="3" name="文本占位符 4"/>
          <p:cNvSpPr txBox="1"/>
          <p:nvPr/>
        </p:nvSpPr>
        <p:spPr>
          <a:xfrm>
            <a:off x="11164662" y="863600"/>
            <a:ext cx="13219338" cy="711200"/>
          </a:xfrm>
          <a:prstGeom prst="rect">
            <a:avLst/>
          </a:prstGeom>
          <a:ln w="12700">
            <a:miter lim="400000"/>
          </a:ln>
        </p:spPr>
        <p:txBody>
          <a:bodyPr lIns="50800" tIns="50800" rIns="50800" bIns="50800">
            <a:normAutofit fontScale="62500" lnSpcReduction="20000"/>
          </a:bodyPr>
          <a:lstStyle>
            <a:lvl1pPr marL="0" marR="0" indent="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1pPr>
            <a:lvl2pPr marL="0" marR="0" indent="4572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2pPr>
            <a:lvl3pPr marL="0" marR="0" indent="9144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3pPr>
            <a:lvl4pPr marL="0" marR="0" indent="13716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4pPr>
            <a:lvl5pPr marL="0" marR="0" indent="18288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5pPr>
            <a:lvl6pPr marL="36576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6pPr>
            <a:lvl7pPr marL="42672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7pPr>
            <a:lvl8pPr marL="48768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8pPr>
            <a:lvl9pPr marL="54864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9pPr>
          </a:lstStyle>
          <a:p>
            <a:pPr algn="r"/>
            <a:r>
              <a:rPr lang="zh-CN" altLang="en-US" sz="6000" b="0" dirty="0">
                <a:solidFill>
                  <a:srgbClr val="9A621F"/>
                </a:solidFill>
                <a:latin typeface="Helvetica"/>
                <a:ea typeface="Helvetica"/>
                <a:cs typeface="Helvetica"/>
                <a:sym typeface="+mn-ea"/>
              </a:rPr>
              <a:t>第二部分  </a:t>
            </a:r>
            <a:r>
              <a:rPr sz="6000" b="0">
                <a:solidFill>
                  <a:srgbClr val="9A621F"/>
                </a:solidFill>
                <a:latin typeface="Helvetica"/>
                <a:ea typeface="Helvetica"/>
                <a:cs typeface="Helvetica"/>
                <a:sym typeface="+mn-ea"/>
              </a:rPr>
              <a:t>规范支付行为，防范账款拖欠</a:t>
            </a:r>
            <a:endParaRPr sz="6000" b="0" dirty="0">
              <a:ln>
                <a:noFill/>
              </a:ln>
              <a:solidFill>
                <a:srgbClr val="9A621F"/>
              </a:solidFill>
              <a:effectLst/>
              <a:latin typeface="Helvetica"/>
              <a:ea typeface="Helvetica"/>
              <a:cs typeface="Helvetica"/>
              <a:sym typeface="+mn-ea"/>
            </a:endParaRPr>
          </a:p>
          <a:p>
            <a:pPr hangingPunct="1"/>
            <a:endParaRPr lang="zh-CN" altLang="en-US" sz="6000" b="0" dirty="0">
              <a:solidFill>
                <a:srgbClr val="9A621F"/>
              </a:solidFill>
              <a:latin typeface="Helvetica"/>
              <a:ea typeface="Helvetica"/>
              <a:cs typeface="Helvetica"/>
              <a:sym typeface="+mn-ea"/>
            </a:endParaRP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p:cNvSpPr>
            <a:spLocks noGrp="1"/>
          </p:cNvSpPr>
          <p:nvPr>
            <p:ph type="title"/>
          </p:nvPr>
        </p:nvSpPr>
        <p:spPr>
          <a:xfrm>
            <a:off x="1664335" y="2472054"/>
            <a:ext cx="14109700" cy="706121"/>
          </a:xfrm>
        </p:spPr>
        <p:txBody>
          <a:bodyPr>
            <a:normAutofit fontScale="90000"/>
          </a:bodyPr>
          <a:lstStyle/>
          <a:p>
            <a:r>
              <a:rPr sz="4890" spc="0" dirty="0" err="1">
                <a:ln>
                  <a:noFill/>
                </a:ln>
                <a:solidFill>
                  <a:srgbClr val="9A621F"/>
                </a:solidFill>
                <a:effectLst/>
                <a:latin typeface="Helvetica"/>
                <a:ea typeface="Helvetica"/>
                <a:cs typeface="Helvetica"/>
              </a:rPr>
              <a:t>新旧法条对比</a:t>
            </a:r>
            <a:endParaRPr sz="4890" spc="0" dirty="0" err="1">
              <a:ln>
                <a:noFill/>
              </a:ln>
              <a:solidFill>
                <a:srgbClr val="9A621F"/>
              </a:solidFill>
              <a:effectLst/>
              <a:latin typeface="Helvetica"/>
              <a:ea typeface="Helvetica"/>
              <a:cs typeface="Helvetica"/>
            </a:endParaRPr>
          </a:p>
        </p:txBody>
      </p:sp>
      <p:sp>
        <p:nvSpPr>
          <p:cNvPr id="8" name="文本占位符 7"/>
          <p:cNvSpPr>
            <a:spLocks noGrp="1"/>
          </p:cNvSpPr>
          <p:nvPr>
            <p:ph type="body" sz="quarter" idx="21"/>
          </p:nvPr>
        </p:nvSpPr>
        <p:spPr>
          <a:xfrm>
            <a:off x="1206500" y="3801646"/>
            <a:ext cx="19570700" cy="822358"/>
          </a:xfrm>
        </p:spPr>
        <p:txBody>
          <a:bodyPr>
            <a:normAutofit/>
          </a:bodyPr>
          <a:lstStyle/>
          <a:p>
            <a:r>
              <a:rPr lang="zh-CN" sz="4400" dirty="0">
                <a:ln>
                  <a:noFill/>
                </a:ln>
                <a:solidFill>
                  <a:srgbClr val="9A621F"/>
                </a:solidFill>
                <a:effectLst/>
                <a:latin typeface="Helvetica"/>
                <a:ea typeface="宋体" panose="02010600030101010101" pitchFamily="2" charset="-122"/>
                <a:cs typeface="Helvetica"/>
              </a:rPr>
              <a:t>《</a:t>
            </a:r>
            <a:r>
              <a:rPr sz="4400" dirty="0" err="1">
                <a:ln>
                  <a:noFill/>
                </a:ln>
                <a:solidFill>
                  <a:srgbClr val="9A621F"/>
                </a:solidFill>
                <a:effectLst/>
                <a:latin typeface="Helvetica"/>
                <a:ea typeface="Helvetica"/>
                <a:cs typeface="Helvetica"/>
              </a:rPr>
              <a:t>及时支付中小企业款项管理办法</a:t>
            </a:r>
            <a:r>
              <a:rPr lang="zh-CN" sz="4400" dirty="0">
                <a:ln>
                  <a:noFill/>
                </a:ln>
                <a:solidFill>
                  <a:srgbClr val="9A621F"/>
                </a:solidFill>
                <a:effectLst/>
                <a:latin typeface="Helvetica"/>
                <a:ea typeface="宋体" panose="02010600030101010101" pitchFamily="2" charset="-122"/>
                <a:cs typeface="Helvetica"/>
              </a:rPr>
              <a:t>》</a:t>
            </a:r>
            <a:endParaRPr lang="zh-CN" sz="4400" dirty="0">
              <a:ln>
                <a:noFill/>
              </a:ln>
              <a:solidFill>
                <a:srgbClr val="9A621F"/>
              </a:solidFill>
              <a:effectLst/>
              <a:latin typeface="Helvetica"/>
              <a:ea typeface="宋体" panose="02010600030101010101" pitchFamily="2" charset="-122"/>
              <a:cs typeface="Helvetica"/>
            </a:endParaRPr>
          </a:p>
        </p:txBody>
      </p:sp>
      <p:sp>
        <p:nvSpPr>
          <p:cNvPr id="9" name="文本占位符 8"/>
          <p:cNvSpPr>
            <a:spLocks noGrp="1"/>
          </p:cNvSpPr>
          <p:nvPr>
            <p:ph type="body" idx="1"/>
          </p:nvPr>
        </p:nvSpPr>
        <p:spPr>
          <a:xfrm>
            <a:off x="1664335" y="4896485"/>
            <a:ext cx="21254085" cy="8387715"/>
          </a:xfrm>
        </p:spPr>
        <p:txBody>
          <a:bodyPr>
            <a:normAutofit/>
          </a:bodyPr>
          <a:lstStyle/>
          <a:p>
            <a:pPr indent="0" eaLnBrk="1" fontAlgn="auto" hangingPunct="1">
              <a:lnSpc>
                <a:spcPct val="150000"/>
              </a:lnSpc>
            </a:pPr>
            <a:r>
              <a:rPr sz="2800" b="1">
                <a:ln>
                  <a:noFill/>
                </a:ln>
                <a:effectLst/>
                <a:latin typeface="Helvetica"/>
                <a:ea typeface="Helvetica"/>
                <a:cs typeface="Helvetica"/>
                <a:sym typeface="+mn-ea"/>
              </a:rPr>
              <a:t>第十二条</a:t>
            </a:r>
            <a:r>
              <a:rPr sz="2800">
                <a:ln>
                  <a:noFill/>
                </a:ln>
                <a:effectLst/>
                <a:latin typeface="Helvetica"/>
                <a:ea typeface="Helvetica"/>
                <a:cs typeface="Helvetica"/>
                <a:sym typeface="+mn-ea"/>
              </a:rPr>
              <a:t>【票据支付】</a:t>
            </a:r>
            <a:r>
              <a:rPr sz="2800" u="sng">
                <a:ln>
                  <a:noFill/>
                </a:ln>
                <a:effectLst/>
                <a:latin typeface="Helvetica"/>
                <a:ea typeface="Helvetica"/>
                <a:cs typeface="Helvetica"/>
                <a:sym typeface="+mn-ea"/>
              </a:rPr>
              <a:t>国家机关、事业单位和大型企业使用远期票据向中小企业付款的，应当在合同中作出明确、合理约定，不得损害中小企业合法权益。</a:t>
            </a:r>
            <a:endParaRPr sz="2800" u="sng">
              <a:ln>
                <a:noFill/>
              </a:ln>
              <a:effectLst/>
              <a:latin typeface="Helvetica"/>
              <a:ea typeface="Helvetica"/>
              <a:cs typeface="Helvetica"/>
            </a:endParaRPr>
          </a:p>
          <a:p>
            <a:pPr marL="0" indent="0" eaLnBrk="1" fontAlgn="auto" hangingPunct="1">
              <a:lnSpc>
                <a:spcPct val="150000"/>
              </a:lnSpc>
              <a:buNone/>
            </a:pPr>
            <a:r>
              <a:rPr sz="2800">
                <a:ln>
                  <a:noFill/>
                </a:ln>
                <a:effectLst/>
                <a:latin typeface="Helvetica"/>
                <a:ea typeface="Helvetica"/>
                <a:cs typeface="Helvetica"/>
                <a:sym typeface="+mn-ea"/>
              </a:rPr>
              <a:t>合同未约定的，国家机关、事业单位和大型企业使用远期票据付款应当征得中小企业的同意，并应当支付适当的贴现利息。</a:t>
            </a:r>
            <a:endParaRPr sz="2800">
              <a:ln>
                <a:noFill/>
              </a:ln>
              <a:effectLst/>
              <a:latin typeface="Helvetica"/>
              <a:ea typeface="Helvetica"/>
              <a:cs typeface="Helvetica"/>
            </a:endParaRPr>
          </a:p>
          <a:p>
            <a:pPr indent="0" eaLnBrk="1" fontAlgn="auto" hangingPunct="1">
              <a:lnSpc>
                <a:spcPct val="150000"/>
              </a:lnSpc>
            </a:pPr>
            <a:r>
              <a:rPr sz="2800" b="1">
                <a:ln>
                  <a:noFill/>
                </a:ln>
                <a:effectLst/>
                <a:latin typeface="Helvetica"/>
                <a:ea typeface="Helvetica"/>
                <a:cs typeface="Helvetica"/>
                <a:sym typeface="+mn-ea"/>
              </a:rPr>
              <a:t>第十三条</a:t>
            </a:r>
            <a:r>
              <a:rPr sz="2800">
                <a:ln>
                  <a:noFill/>
                </a:ln>
                <a:effectLst/>
                <a:latin typeface="Helvetica"/>
                <a:ea typeface="Helvetica"/>
                <a:cs typeface="Helvetica"/>
                <a:sym typeface="+mn-ea"/>
              </a:rPr>
              <a:t>【发包人直接支付】国家机关、事业单位和大型企业作为发包人的，可以在承包合同中约定发包人直接向中小企业分包人支付款项。</a:t>
            </a:r>
            <a:endParaRPr sz="2800">
              <a:ln>
                <a:noFill/>
              </a:ln>
              <a:effectLst/>
              <a:latin typeface="Helvetica"/>
              <a:ea typeface="Helvetica"/>
              <a:cs typeface="Helvetica"/>
            </a:endParaRPr>
          </a:p>
          <a:p>
            <a:pPr indent="0" eaLnBrk="1" fontAlgn="auto" hangingPunct="1">
              <a:lnSpc>
                <a:spcPct val="150000"/>
              </a:lnSpc>
            </a:pPr>
            <a:r>
              <a:rPr sz="2800">
                <a:ln>
                  <a:noFill/>
                </a:ln>
                <a:effectLst/>
                <a:latin typeface="Helvetica"/>
                <a:ea typeface="Helvetica"/>
                <a:cs typeface="Helvetica"/>
                <a:sym typeface="+mn-ea"/>
              </a:rPr>
              <a:t>承包合同未做约定，且承包人未按分包合同约定向中小企业分包人付款的，国家机关、事业单位应当根据分包人的请求，在核实情况后直接向分包人支付款项，金额以发包人未向承包人支付的款项为限。分包人与承包人存在争议的除外。</a:t>
            </a:r>
            <a:endParaRPr sz="2800">
              <a:ln>
                <a:noFill/>
              </a:ln>
              <a:effectLst/>
              <a:latin typeface="Helvetica"/>
              <a:ea typeface="Helvetica"/>
              <a:cs typeface="Helvetica"/>
              <a:sym typeface="+mn-ea"/>
            </a:endParaRPr>
          </a:p>
          <a:p>
            <a:pPr indent="0" eaLnBrk="1" fontAlgn="auto" hangingPunct="1">
              <a:lnSpc>
                <a:spcPct val="150000"/>
              </a:lnSpc>
            </a:pPr>
            <a:r>
              <a:rPr sz="2800" b="1">
                <a:ln>
                  <a:noFill/>
                </a:ln>
                <a:effectLst/>
                <a:latin typeface="Helvetica"/>
                <a:ea typeface="Helvetica"/>
                <a:cs typeface="Helvetica"/>
                <a:sym typeface="+mn-ea"/>
              </a:rPr>
              <a:t>第十四条  </a:t>
            </a:r>
            <a:r>
              <a:rPr sz="2800">
                <a:ln>
                  <a:noFill/>
                </a:ln>
                <a:effectLst/>
                <a:latin typeface="Helvetica"/>
                <a:ea typeface="Helvetica"/>
                <a:cs typeface="Helvetica"/>
                <a:sym typeface="+mn-ea"/>
              </a:rPr>
              <a:t>【付款义务】国家机关、事业单位和大型企业不得以法定代表人或者主要负责人变更为由，拒绝履行对中小企业的付款义务。</a:t>
            </a:r>
            <a:endParaRPr sz="2800">
              <a:ln>
                <a:noFill/>
              </a:ln>
              <a:effectLst/>
              <a:latin typeface="Helvetica"/>
              <a:ea typeface="Helvetica"/>
              <a:cs typeface="Helvetica"/>
            </a:endParaRPr>
          </a:p>
          <a:p>
            <a:pPr indent="0" eaLnBrk="1" fontAlgn="auto" hangingPunct="1">
              <a:lnSpc>
                <a:spcPct val="150000"/>
              </a:lnSpc>
            </a:pPr>
            <a:endParaRPr sz="2800" dirty="0">
              <a:ln>
                <a:noFill/>
              </a:ln>
              <a:solidFill>
                <a:schemeClr val="bg2">
                  <a:lumMod val="10000"/>
                </a:schemeClr>
              </a:solidFill>
              <a:effectLst/>
              <a:latin typeface="Helvetica"/>
              <a:ea typeface="Helvetica"/>
              <a:cs typeface="Helvetica"/>
            </a:endParaRPr>
          </a:p>
        </p:txBody>
      </p:sp>
      <p:sp>
        <p:nvSpPr>
          <p:cNvPr id="5" name="文本占位符 4"/>
          <p:cNvSpPr txBox="1"/>
          <p:nvPr/>
        </p:nvSpPr>
        <p:spPr>
          <a:xfrm>
            <a:off x="11164662" y="863600"/>
            <a:ext cx="13219338" cy="711200"/>
          </a:xfrm>
          <a:prstGeom prst="rect">
            <a:avLst/>
          </a:prstGeom>
          <a:ln w="12700">
            <a:miter lim="400000"/>
          </a:ln>
        </p:spPr>
        <p:txBody>
          <a:bodyPr lIns="50800" tIns="50800" rIns="50800" bIns="50800">
            <a:normAutofit fontScale="62500" lnSpcReduction="20000"/>
          </a:bodyPr>
          <a:lstStyle>
            <a:lvl1pPr marL="0" marR="0" indent="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1pPr>
            <a:lvl2pPr marL="0" marR="0" indent="4572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2pPr>
            <a:lvl3pPr marL="0" marR="0" indent="9144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3pPr>
            <a:lvl4pPr marL="0" marR="0" indent="13716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4pPr>
            <a:lvl5pPr marL="0" marR="0" indent="18288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5pPr>
            <a:lvl6pPr marL="36576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6pPr>
            <a:lvl7pPr marL="42672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7pPr>
            <a:lvl8pPr marL="48768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8pPr>
            <a:lvl9pPr marL="54864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9pPr>
          </a:lstStyle>
          <a:p>
            <a:pPr algn="r"/>
            <a:r>
              <a:rPr lang="zh-CN" altLang="en-US" sz="6000" b="0" dirty="0">
                <a:solidFill>
                  <a:srgbClr val="9A621F"/>
                </a:solidFill>
                <a:latin typeface="Helvetica"/>
                <a:ea typeface="Helvetica"/>
                <a:cs typeface="Helvetica"/>
                <a:sym typeface="+mn-ea"/>
              </a:rPr>
              <a:t>第二部分  </a:t>
            </a:r>
            <a:r>
              <a:rPr sz="6000" b="0">
                <a:solidFill>
                  <a:srgbClr val="9A621F"/>
                </a:solidFill>
                <a:latin typeface="Helvetica"/>
                <a:ea typeface="Helvetica"/>
                <a:cs typeface="Helvetica"/>
                <a:sym typeface="+mn-ea"/>
              </a:rPr>
              <a:t>规范支付行为，防范账款拖欠</a:t>
            </a:r>
            <a:endParaRPr sz="6000" b="0" dirty="0">
              <a:ln>
                <a:noFill/>
              </a:ln>
              <a:solidFill>
                <a:srgbClr val="9A621F"/>
              </a:solidFill>
              <a:effectLst/>
              <a:latin typeface="Helvetica"/>
              <a:ea typeface="Helvetica"/>
              <a:cs typeface="Helvetica"/>
              <a:sym typeface="+mn-ea"/>
            </a:endParaRPr>
          </a:p>
          <a:p>
            <a:pPr hangingPunct="1"/>
            <a:endParaRPr lang="zh-CN" altLang="en-US" sz="6000" b="0" dirty="0">
              <a:solidFill>
                <a:srgbClr val="9A621F"/>
              </a:solidFill>
              <a:latin typeface="Helvetica"/>
              <a:ea typeface="Helvetica"/>
              <a:cs typeface="Helvetica"/>
              <a:sym typeface="+mn-ea"/>
            </a:endParaRP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 name="《保理合同》约定…"/>
          <p:cNvSpPr txBox="1"/>
          <p:nvPr/>
        </p:nvSpPr>
        <p:spPr>
          <a:xfrm>
            <a:off x="2516226" y="3764279"/>
            <a:ext cx="19351548" cy="6708140"/>
          </a:xfrm>
          <a:prstGeom prst="rect">
            <a:avLst/>
          </a:prstGeom>
          <a:ln w="12700">
            <a:miter lim="400000"/>
          </a:ln>
        </p:spPr>
        <p:txBody>
          <a:bodyPr lIns="50800" tIns="50800" rIns="50800" bIns="50800" anchor="ctr">
            <a:spAutoFit/>
          </a:bodyPr>
          <a:lstStyle/>
          <a:p>
            <a:pPr algn="l" defTabSz="457200">
              <a:lnSpc>
                <a:spcPts val="6800"/>
              </a:lnSpc>
              <a:defRPr sz="4000">
                <a:latin typeface="Helvetica"/>
                <a:ea typeface="Helvetica"/>
                <a:cs typeface="Helvetica"/>
                <a:sym typeface="Helvetica"/>
              </a:defRPr>
            </a:pPr>
            <a:r>
              <a:rPr lang="en-US" altLang="zh-CN">
                <a:solidFill>
                  <a:srgbClr val="9A621F"/>
                </a:solidFill>
                <a:sym typeface="+mn-ea"/>
              </a:rPr>
              <a:t>3</a:t>
            </a:r>
            <a:r>
              <a:rPr lang="zh-CN" altLang="en-US">
                <a:solidFill>
                  <a:srgbClr val="9A621F"/>
                </a:solidFill>
                <a:ea typeface="宋体" panose="02010600030101010101" pitchFamily="2" charset="-122"/>
                <a:sym typeface="+mn-ea"/>
              </a:rPr>
              <a:t>、</a:t>
            </a:r>
            <a:r>
              <a:rPr lang="zh-CN">
                <a:solidFill>
                  <a:srgbClr val="9A621F"/>
                </a:solidFill>
                <a:sym typeface="+mn-ea"/>
              </a:rPr>
              <a:t>规范保证金的收取</a:t>
            </a:r>
            <a:endParaRPr lang="zh-CN">
              <a:solidFill>
                <a:srgbClr val="9A621F"/>
              </a:solidFill>
            </a:endParaRPr>
          </a:p>
          <a:p>
            <a:pPr algn="l" defTabSz="457200">
              <a:lnSpc>
                <a:spcPts val="6800"/>
              </a:lnSpc>
              <a:spcBef>
                <a:spcPts val="0"/>
              </a:spcBef>
              <a:defRPr sz="4000">
                <a:latin typeface="Helvetica"/>
                <a:ea typeface="Helvetica"/>
                <a:cs typeface="Helvetica"/>
                <a:sym typeface="Helvetica"/>
              </a:defRPr>
            </a:pPr>
            <a:endParaRPr b="1"/>
          </a:p>
          <a:p>
            <a:pPr algn="l" defTabSz="457200">
              <a:lnSpc>
                <a:spcPts val="6800"/>
              </a:lnSpc>
              <a:spcBef>
                <a:spcPts val="0"/>
              </a:spcBef>
              <a:defRPr sz="4000">
                <a:latin typeface="Helvetica"/>
                <a:ea typeface="Helvetica"/>
                <a:cs typeface="Helvetica"/>
                <a:sym typeface="Helvetica"/>
              </a:defRPr>
            </a:pPr>
            <a:r>
              <a:rPr b="1">
                <a:sym typeface="+mn-ea"/>
              </a:rPr>
              <a:t>第十二条 </a:t>
            </a:r>
            <a:r>
              <a:rPr>
                <a:sym typeface="+mn-ea"/>
              </a:rPr>
              <a:t>除依法设立的投标保证金、履约保证金、工程质量保证金、农民工工资保证金外，工程建设中不得收取其他保证金。</a:t>
            </a:r>
            <a:r>
              <a:rPr lang="zh-CN">
                <a:solidFill>
                  <a:srgbClr val="9A621F"/>
                </a:solidFill>
                <a:sym typeface="+mn-ea"/>
              </a:rPr>
              <a:t>保证金的收取比例应当符合国家有关规定。</a:t>
            </a:r>
            <a:endParaRPr lang="zh-CN">
              <a:solidFill>
                <a:srgbClr val="9A621F"/>
              </a:solidFill>
            </a:endParaRPr>
          </a:p>
          <a:p>
            <a:pPr algn="l" defTabSz="457200">
              <a:lnSpc>
                <a:spcPct val="110000"/>
              </a:lnSpc>
              <a:spcBef>
                <a:spcPts val="1600"/>
              </a:spcBef>
              <a:defRPr sz="4000">
                <a:solidFill>
                  <a:srgbClr val="000000"/>
                </a:solidFill>
                <a:latin typeface="Helvetica"/>
                <a:ea typeface="Helvetica"/>
                <a:cs typeface="Helvetica"/>
                <a:sym typeface="Helvetica"/>
              </a:defRPr>
            </a:pPr>
            <a:r>
              <a:rPr>
                <a:sym typeface="+mn-ea"/>
              </a:rPr>
              <a:t>机关、事业单位和大型企业</a:t>
            </a:r>
            <a:r>
              <a:rPr lang="zh-CN" b="1">
                <a:solidFill>
                  <a:srgbClr val="9A621F"/>
                </a:solidFill>
                <a:sym typeface="+mn-ea"/>
              </a:rPr>
              <a:t>不得将保证金限定为现金</a:t>
            </a:r>
            <a:r>
              <a:rPr>
                <a:sym typeface="+mn-ea"/>
              </a:rPr>
              <a:t>。</a:t>
            </a:r>
            <a:r>
              <a:rPr lang="zh-CN" b="1">
                <a:solidFill>
                  <a:srgbClr val="9A621F"/>
                </a:solidFill>
                <a:sym typeface="+mn-ea"/>
              </a:rPr>
              <a:t>中小企业以金融机构保函提供保证的，机关、事业单位和大型企业应当接受。</a:t>
            </a:r>
            <a:endParaRPr lang="zh-CN" b="1">
              <a:solidFill>
                <a:srgbClr val="9A621F"/>
              </a:solidFill>
            </a:endParaRPr>
          </a:p>
          <a:p>
            <a:pPr algn="l" defTabSz="457200">
              <a:lnSpc>
                <a:spcPct val="110000"/>
              </a:lnSpc>
              <a:spcBef>
                <a:spcPts val="1600"/>
              </a:spcBef>
              <a:defRPr sz="4000">
                <a:solidFill>
                  <a:srgbClr val="000000"/>
                </a:solidFill>
                <a:latin typeface="Helvetica"/>
                <a:ea typeface="Helvetica"/>
                <a:cs typeface="Helvetica"/>
                <a:sym typeface="Helvetica"/>
              </a:defRPr>
            </a:pPr>
            <a:r>
              <a:rPr>
                <a:sym typeface="+mn-ea"/>
              </a:rPr>
              <a:t>机关、事业单位和大型企业应当按照合同约定，</a:t>
            </a:r>
            <a:r>
              <a:rPr lang="zh-CN">
                <a:solidFill>
                  <a:srgbClr val="9A621F"/>
                </a:solidFill>
                <a:sym typeface="+mn-ea"/>
              </a:rPr>
              <a:t>在保证期限届满后及时与中小企业对收取的保证金进行核实和结算。</a:t>
            </a:r>
            <a:endParaRPr dirty="0">
              <a:solidFill>
                <a:srgbClr val="9A621F"/>
              </a:solidFill>
            </a:endParaRPr>
          </a:p>
        </p:txBody>
      </p:sp>
      <p:sp>
        <p:nvSpPr>
          <p:cNvPr id="3" name="文本占位符 4"/>
          <p:cNvSpPr txBox="1"/>
          <p:nvPr/>
        </p:nvSpPr>
        <p:spPr>
          <a:xfrm>
            <a:off x="11164662" y="863600"/>
            <a:ext cx="13219338" cy="711200"/>
          </a:xfrm>
          <a:prstGeom prst="rect">
            <a:avLst/>
          </a:prstGeom>
          <a:ln w="12700">
            <a:miter lim="400000"/>
          </a:ln>
        </p:spPr>
        <p:txBody>
          <a:bodyPr lIns="50800" tIns="50800" rIns="50800" bIns="50800">
            <a:normAutofit fontScale="62500" lnSpcReduction="20000"/>
          </a:bodyPr>
          <a:lstStyle>
            <a:lvl1pPr marL="0" marR="0" indent="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1pPr>
            <a:lvl2pPr marL="0" marR="0" indent="4572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2pPr>
            <a:lvl3pPr marL="0" marR="0" indent="9144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3pPr>
            <a:lvl4pPr marL="0" marR="0" indent="13716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4pPr>
            <a:lvl5pPr marL="0" marR="0" indent="18288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5pPr>
            <a:lvl6pPr marL="36576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6pPr>
            <a:lvl7pPr marL="42672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7pPr>
            <a:lvl8pPr marL="48768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8pPr>
            <a:lvl9pPr marL="54864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9pPr>
          </a:lstStyle>
          <a:p>
            <a:pPr algn="r"/>
            <a:r>
              <a:rPr lang="zh-CN" altLang="en-US" sz="6000" b="0" dirty="0">
                <a:solidFill>
                  <a:srgbClr val="9A621F"/>
                </a:solidFill>
                <a:latin typeface="Helvetica"/>
                <a:ea typeface="Helvetica"/>
                <a:cs typeface="Helvetica"/>
                <a:sym typeface="+mn-ea"/>
              </a:rPr>
              <a:t>第二部分  </a:t>
            </a:r>
            <a:r>
              <a:rPr sz="6000" b="0">
                <a:solidFill>
                  <a:srgbClr val="9A621F"/>
                </a:solidFill>
                <a:latin typeface="Helvetica"/>
                <a:ea typeface="Helvetica"/>
                <a:cs typeface="Helvetica"/>
                <a:sym typeface="+mn-ea"/>
              </a:rPr>
              <a:t>规范支付行为，防范账款拖欠</a:t>
            </a:r>
            <a:endParaRPr sz="6000" b="0" dirty="0">
              <a:ln>
                <a:noFill/>
              </a:ln>
              <a:solidFill>
                <a:srgbClr val="9A621F"/>
              </a:solidFill>
              <a:effectLst/>
              <a:latin typeface="Helvetica"/>
              <a:ea typeface="Helvetica"/>
              <a:cs typeface="Helvetica"/>
              <a:sym typeface="+mn-ea"/>
            </a:endParaRPr>
          </a:p>
          <a:p>
            <a:pPr hangingPunct="1"/>
            <a:endParaRPr lang="zh-CN" altLang="en-US" sz="6000" b="0" dirty="0">
              <a:solidFill>
                <a:srgbClr val="9A621F"/>
              </a:solidFill>
              <a:latin typeface="Helvetica"/>
              <a:ea typeface="Helvetica"/>
              <a:cs typeface="Helvetica"/>
              <a:sym typeface="+mn-ea"/>
            </a:endParaRP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p:cNvSpPr>
            <a:spLocks noGrp="1"/>
          </p:cNvSpPr>
          <p:nvPr>
            <p:ph type="title"/>
          </p:nvPr>
        </p:nvSpPr>
        <p:spPr>
          <a:xfrm>
            <a:off x="1694815" y="2827654"/>
            <a:ext cx="14109700" cy="706121"/>
          </a:xfrm>
        </p:spPr>
        <p:txBody>
          <a:bodyPr>
            <a:normAutofit fontScale="90000"/>
          </a:bodyPr>
          <a:lstStyle/>
          <a:p>
            <a:r>
              <a:rPr sz="4890" spc="0" dirty="0" err="1">
                <a:ln>
                  <a:noFill/>
                </a:ln>
                <a:solidFill>
                  <a:srgbClr val="9A621F"/>
                </a:solidFill>
                <a:effectLst/>
                <a:latin typeface="Helvetica"/>
                <a:ea typeface="Helvetica"/>
                <a:cs typeface="Helvetica"/>
              </a:rPr>
              <a:t>新旧法条对比</a:t>
            </a:r>
            <a:endParaRPr sz="4890" spc="0" dirty="0" err="1">
              <a:ln>
                <a:noFill/>
              </a:ln>
              <a:solidFill>
                <a:srgbClr val="9A621F"/>
              </a:solidFill>
              <a:effectLst/>
              <a:latin typeface="Helvetica"/>
              <a:ea typeface="Helvetica"/>
              <a:cs typeface="Helvetica"/>
            </a:endParaRPr>
          </a:p>
        </p:txBody>
      </p:sp>
      <p:sp>
        <p:nvSpPr>
          <p:cNvPr id="8" name="文本占位符 7"/>
          <p:cNvSpPr>
            <a:spLocks noGrp="1"/>
          </p:cNvSpPr>
          <p:nvPr>
            <p:ph type="body" sz="quarter" idx="21"/>
          </p:nvPr>
        </p:nvSpPr>
        <p:spPr>
          <a:xfrm>
            <a:off x="1206500" y="4356001"/>
            <a:ext cx="19570700" cy="822358"/>
          </a:xfrm>
        </p:spPr>
        <p:txBody>
          <a:bodyPr>
            <a:normAutofit/>
          </a:bodyPr>
          <a:lstStyle/>
          <a:p>
            <a:r>
              <a:rPr lang="zh-CN" sz="4400" dirty="0">
                <a:ln>
                  <a:noFill/>
                </a:ln>
                <a:solidFill>
                  <a:srgbClr val="9A621F"/>
                </a:solidFill>
                <a:effectLst/>
                <a:latin typeface="Helvetica"/>
                <a:ea typeface="宋体" panose="02010600030101010101" pitchFamily="2" charset="-122"/>
                <a:cs typeface="Helvetica"/>
              </a:rPr>
              <a:t>《</a:t>
            </a:r>
            <a:r>
              <a:rPr sz="4400" dirty="0" err="1">
                <a:ln>
                  <a:noFill/>
                </a:ln>
                <a:solidFill>
                  <a:srgbClr val="9A621F"/>
                </a:solidFill>
                <a:effectLst/>
                <a:latin typeface="Helvetica"/>
                <a:ea typeface="Helvetica"/>
                <a:cs typeface="Helvetica"/>
              </a:rPr>
              <a:t>及时支付中小企业款项管理办法</a:t>
            </a:r>
            <a:r>
              <a:rPr lang="zh-CN" sz="4400" dirty="0">
                <a:ln>
                  <a:noFill/>
                </a:ln>
                <a:solidFill>
                  <a:srgbClr val="9A621F"/>
                </a:solidFill>
                <a:effectLst/>
                <a:latin typeface="Helvetica"/>
                <a:ea typeface="宋体" panose="02010600030101010101" pitchFamily="2" charset="-122"/>
                <a:cs typeface="Helvetica"/>
              </a:rPr>
              <a:t>》</a:t>
            </a:r>
            <a:endParaRPr lang="zh-CN" sz="4400" dirty="0">
              <a:ln>
                <a:noFill/>
              </a:ln>
              <a:solidFill>
                <a:srgbClr val="9A621F"/>
              </a:solidFill>
              <a:effectLst/>
              <a:latin typeface="Helvetica"/>
              <a:ea typeface="宋体" panose="02010600030101010101" pitchFamily="2" charset="-122"/>
              <a:cs typeface="Helvetica"/>
            </a:endParaRPr>
          </a:p>
        </p:txBody>
      </p:sp>
      <p:sp>
        <p:nvSpPr>
          <p:cNvPr id="9" name="文本占位符 8"/>
          <p:cNvSpPr>
            <a:spLocks noGrp="1"/>
          </p:cNvSpPr>
          <p:nvPr>
            <p:ph type="body" idx="1"/>
          </p:nvPr>
        </p:nvSpPr>
        <p:spPr>
          <a:xfrm>
            <a:off x="1206500" y="5771416"/>
            <a:ext cx="21971000" cy="9482553"/>
          </a:xfrm>
        </p:spPr>
        <p:txBody>
          <a:bodyPr>
            <a:normAutofit/>
          </a:bodyPr>
          <a:lstStyle/>
          <a:p>
            <a:pPr eaLnBrk="1" fontAlgn="auto" hangingPunct="1">
              <a:lnSpc>
                <a:spcPct val="200000"/>
              </a:lnSpc>
            </a:pPr>
            <a:r>
              <a:rPr sz="4000" b="1">
                <a:ln>
                  <a:noFill/>
                </a:ln>
                <a:effectLst/>
                <a:latin typeface="Helvetica"/>
                <a:ea typeface="Helvetica"/>
                <a:cs typeface="Helvetica"/>
                <a:sym typeface="+mn-ea"/>
              </a:rPr>
              <a:t>第十条 </a:t>
            </a:r>
            <a:r>
              <a:rPr sz="4000">
                <a:ln>
                  <a:noFill/>
                </a:ln>
                <a:effectLst/>
                <a:latin typeface="Helvetica"/>
                <a:ea typeface="Helvetica"/>
                <a:cs typeface="Helvetica"/>
                <a:sym typeface="+mn-ea"/>
              </a:rPr>
              <a:t>【质保金返还期限】合同约定预留质量保证金的，国家机关、事业单位和大型企业应当按照合同约定在质量保证期限届满后，与中小企业进行核实和结算。对核实、结算结果无异议的，国家机关、事业单位和大型企业应当自完成核实、结算之日起15日内返还质量保证金。</a:t>
            </a:r>
            <a:endParaRPr sz="4000" dirty="0">
              <a:ln>
                <a:noFill/>
              </a:ln>
              <a:solidFill>
                <a:schemeClr val="bg2">
                  <a:lumMod val="10000"/>
                </a:schemeClr>
              </a:solidFill>
              <a:effectLst/>
              <a:latin typeface="Helvetica"/>
              <a:ea typeface="Helvetica"/>
              <a:cs typeface="Helvetica"/>
            </a:endParaRPr>
          </a:p>
        </p:txBody>
      </p:sp>
      <p:sp>
        <p:nvSpPr>
          <p:cNvPr id="5" name="文本占位符 4"/>
          <p:cNvSpPr txBox="1"/>
          <p:nvPr/>
        </p:nvSpPr>
        <p:spPr>
          <a:xfrm>
            <a:off x="11164662" y="863600"/>
            <a:ext cx="13219338" cy="711200"/>
          </a:xfrm>
          <a:prstGeom prst="rect">
            <a:avLst/>
          </a:prstGeom>
          <a:ln w="12700">
            <a:miter lim="400000"/>
          </a:ln>
        </p:spPr>
        <p:txBody>
          <a:bodyPr lIns="50800" tIns="50800" rIns="50800" bIns="50800">
            <a:normAutofit fontScale="62500" lnSpcReduction="20000"/>
          </a:bodyPr>
          <a:lstStyle>
            <a:lvl1pPr marL="0" marR="0" indent="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1pPr>
            <a:lvl2pPr marL="0" marR="0" indent="4572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2pPr>
            <a:lvl3pPr marL="0" marR="0" indent="9144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3pPr>
            <a:lvl4pPr marL="0" marR="0" indent="13716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4pPr>
            <a:lvl5pPr marL="0" marR="0" indent="18288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5pPr>
            <a:lvl6pPr marL="36576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6pPr>
            <a:lvl7pPr marL="42672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7pPr>
            <a:lvl8pPr marL="48768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8pPr>
            <a:lvl9pPr marL="54864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9pPr>
          </a:lstStyle>
          <a:p>
            <a:pPr algn="r"/>
            <a:r>
              <a:rPr lang="zh-CN" altLang="en-US" sz="6000" b="0" dirty="0">
                <a:solidFill>
                  <a:srgbClr val="9A621F"/>
                </a:solidFill>
                <a:latin typeface="Helvetica"/>
                <a:ea typeface="Helvetica"/>
                <a:cs typeface="Helvetica"/>
                <a:sym typeface="+mn-ea"/>
              </a:rPr>
              <a:t>第二部分  </a:t>
            </a:r>
            <a:r>
              <a:rPr sz="6000" b="0">
                <a:solidFill>
                  <a:srgbClr val="9A621F"/>
                </a:solidFill>
                <a:latin typeface="Helvetica"/>
                <a:ea typeface="Helvetica"/>
                <a:cs typeface="Helvetica"/>
                <a:sym typeface="+mn-ea"/>
              </a:rPr>
              <a:t>规范支付行为，防范账款拖欠</a:t>
            </a:r>
            <a:endParaRPr lang="zh-CN" altLang="en-US" sz="6000" b="0" dirty="0">
              <a:solidFill>
                <a:srgbClr val="9A621F"/>
              </a:solidFill>
              <a:latin typeface="Helvetica"/>
              <a:ea typeface="Helvetica"/>
              <a:cs typeface="Helvetica"/>
              <a:sym typeface="+mn-ea"/>
            </a:endParaRPr>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 name="《保理合同》约定…"/>
          <p:cNvSpPr txBox="1"/>
          <p:nvPr/>
        </p:nvSpPr>
        <p:spPr>
          <a:xfrm>
            <a:off x="2516226" y="3686809"/>
            <a:ext cx="19351548" cy="7724140"/>
          </a:xfrm>
          <a:prstGeom prst="rect">
            <a:avLst/>
          </a:prstGeom>
          <a:ln w="12700">
            <a:miter lim="400000"/>
          </a:ln>
        </p:spPr>
        <p:txBody>
          <a:bodyPr lIns="50800" tIns="50800" rIns="50800" bIns="50800" anchor="ctr">
            <a:spAutoFit/>
          </a:bodyPr>
          <a:lstStyle/>
          <a:p>
            <a:pPr algn="l" defTabSz="457200">
              <a:lnSpc>
                <a:spcPts val="7600"/>
              </a:lnSpc>
              <a:defRPr sz="4000" b="1">
                <a:solidFill>
                  <a:srgbClr val="9A621F"/>
                </a:solidFill>
                <a:latin typeface="Helvetica"/>
                <a:ea typeface="Helvetica"/>
                <a:cs typeface="Helvetica"/>
                <a:sym typeface="Helvetica"/>
              </a:defRPr>
            </a:pPr>
            <a:r>
              <a:rPr lang="en-US" altLang="zh-CN" sz="4400" b="0">
                <a:sym typeface="+mn-ea"/>
              </a:rPr>
              <a:t>4</a:t>
            </a:r>
            <a:r>
              <a:rPr lang="zh-CN" altLang="en-US" sz="4400" b="0">
                <a:ea typeface="宋体" panose="02010600030101010101" pitchFamily="2" charset="-122"/>
                <a:sym typeface="+mn-ea"/>
              </a:rPr>
              <a:t>、</a:t>
            </a:r>
            <a:r>
              <a:rPr lang="zh-CN" sz="4400" b="0">
                <a:sym typeface="+mn-ea"/>
              </a:rPr>
              <a:t>支付逾期利息</a:t>
            </a:r>
            <a:endParaRPr lang="zh-CN" sz="4400"/>
          </a:p>
          <a:p>
            <a:pPr algn="l" defTabSz="457200">
              <a:lnSpc>
                <a:spcPct val="110000"/>
              </a:lnSpc>
              <a:spcBef>
                <a:spcPts val="1600"/>
              </a:spcBef>
              <a:defRPr sz="4000">
                <a:solidFill>
                  <a:srgbClr val="000000"/>
                </a:solidFill>
                <a:latin typeface="Helvetica"/>
                <a:ea typeface="Helvetica"/>
                <a:cs typeface="Helvetica"/>
                <a:sym typeface="Helvetica"/>
              </a:defRPr>
            </a:pPr>
            <a:endParaRPr>
              <a:sym typeface="+mn-ea"/>
            </a:endParaRPr>
          </a:p>
          <a:p>
            <a:pPr algn="l" defTabSz="457200">
              <a:lnSpc>
                <a:spcPct val="110000"/>
              </a:lnSpc>
              <a:spcBef>
                <a:spcPts val="1600"/>
              </a:spcBef>
              <a:defRPr sz="4000">
                <a:solidFill>
                  <a:srgbClr val="000000"/>
                </a:solidFill>
                <a:latin typeface="Helvetica"/>
                <a:ea typeface="Helvetica"/>
                <a:cs typeface="Helvetica"/>
                <a:sym typeface="Helvetica"/>
              </a:defRPr>
            </a:pPr>
            <a:r>
              <a:rPr>
                <a:sym typeface="+mn-ea"/>
              </a:rPr>
              <a:t>第十五条  机关、事业单位和大型企业</a:t>
            </a:r>
            <a:r>
              <a:rPr lang="zh-CN">
                <a:solidFill>
                  <a:srgbClr val="9A621F"/>
                </a:solidFill>
                <a:sym typeface="+mn-ea"/>
              </a:rPr>
              <a:t>迟延支付中小企业款项的，应当支付逾期利息。</a:t>
            </a:r>
            <a:r>
              <a:rPr>
                <a:sym typeface="+mn-ea"/>
              </a:rPr>
              <a:t>双方对逾期利息的利率有约定的，</a:t>
            </a:r>
            <a:r>
              <a:rPr lang="zh-CN" b="1">
                <a:solidFill>
                  <a:srgbClr val="9A621F"/>
                </a:solidFill>
                <a:sym typeface="+mn-ea"/>
              </a:rPr>
              <a:t>约定利率不得低于合同订立时1年期贷款市场报价利率；未作约定的，按照每日利率万分之五支付逾期利息。</a:t>
            </a:r>
            <a:endParaRPr lang="zh-CN" b="1">
              <a:solidFill>
                <a:srgbClr val="9A621F"/>
              </a:solidFill>
            </a:endParaRPr>
          </a:p>
          <a:p>
            <a:pPr algn="l" defTabSz="457200">
              <a:lnSpc>
                <a:spcPct val="110000"/>
              </a:lnSpc>
              <a:spcBef>
                <a:spcPts val="1600"/>
              </a:spcBef>
              <a:defRPr sz="4000">
                <a:solidFill>
                  <a:srgbClr val="000000"/>
                </a:solidFill>
                <a:latin typeface="Helvetica"/>
                <a:ea typeface="Helvetica"/>
                <a:cs typeface="Helvetica"/>
                <a:sym typeface="Helvetica"/>
              </a:defRPr>
            </a:pPr>
            <a:endParaRPr lang="zh-CN" b="1">
              <a:solidFill>
                <a:schemeClr val="tx1"/>
              </a:solidFill>
              <a:sym typeface="+mn-ea"/>
            </a:endParaRPr>
          </a:p>
          <a:p>
            <a:pPr algn="l" defTabSz="457200">
              <a:lnSpc>
                <a:spcPct val="110000"/>
              </a:lnSpc>
              <a:spcBef>
                <a:spcPts val="1600"/>
              </a:spcBef>
              <a:defRPr sz="4000">
                <a:solidFill>
                  <a:srgbClr val="000000"/>
                </a:solidFill>
                <a:latin typeface="Helvetica"/>
                <a:ea typeface="Helvetica"/>
                <a:cs typeface="Helvetica"/>
                <a:sym typeface="Helvetica"/>
              </a:defRPr>
            </a:pPr>
            <a:r>
              <a:rPr lang="zh-CN" b="1">
                <a:solidFill>
                  <a:schemeClr val="tx1"/>
                </a:solidFill>
                <a:sym typeface="+mn-ea"/>
              </a:rPr>
              <a:t>【提示】</a:t>
            </a:r>
            <a:endParaRPr lang="zh-CN" b="1">
              <a:solidFill>
                <a:schemeClr val="tx1"/>
              </a:solidFill>
            </a:endParaRPr>
          </a:p>
          <a:p>
            <a:pPr algn="l" defTabSz="457200">
              <a:lnSpc>
                <a:spcPct val="110000"/>
              </a:lnSpc>
              <a:spcBef>
                <a:spcPts val="1600"/>
              </a:spcBef>
              <a:defRPr sz="4000">
                <a:solidFill>
                  <a:srgbClr val="000000"/>
                </a:solidFill>
                <a:latin typeface="Helvetica"/>
                <a:ea typeface="Helvetica"/>
                <a:cs typeface="Helvetica"/>
                <a:sym typeface="Helvetica"/>
              </a:defRPr>
            </a:pPr>
            <a:r>
              <a:rPr lang="en-US" altLang="zh-CN">
                <a:solidFill>
                  <a:srgbClr val="9A621F"/>
                </a:solidFill>
                <a:sym typeface="+mn-ea"/>
              </a:rPr>
              <a:t>1</a:t>
            </a:r>
            <a:r>
              <a:rPr lang="zh-CN" altLang="en-US">
                <a:solidFill>
                  <a:srgbClr val="9A621F"/>
                </a:solidFill>
                <a:ea typeface="宋体" panose="02010600030101010101" pitchFamily="2" charset="-122"/>
                <a:sym typeface="+mn-ea"/>
              </a:rPr>
              <a:t>、在合同中，应明确约定逾期利息，作为日后对方违约向其主张赔偿的依据；</a:t>
            </a:r>
            <a:endParaRPr lang="zh-CN" altLang="en-US">
              <a:solidFill>
                <a:srgbClr val="9A621F"/>
              </a:solidFill>
              <a:ea typeface="宋体" panose="02010600030101010101" pitchFamily="2" charset="-122"/>
            </a:endParaRPr>
          </a:p>
          <a:p>
            <a:pPr algn="l" defTabSz="457200">
              <a:lnSpc>
                <a:spcPct val="110000"/>
              </a:lnSpc>
              <a:spcBef>
                <a:spcPts val="1600"/>
              </a:spcBef>
              <a:defRPr sz="4000">
                <a:solidFill>
                  <a:srgbClr val="000000"/>
                </a:solidFill>
                <a:latin typeface="Helvetica"/>
                <a:ea typeface="Helvetica"/>
                <a:cs typeface="Helvetica"/>
                <a:sym typeface="Helvetica"/>
              </a:defRPr>
            </a:pPr>
            <a:r>
              <a:rPr lang="en-US" altLang="zh-CN">
                <a:solidFill>
                  <a:srgbClr val="9A621F"/>
                </a:solidFill>
                <a:ea typeface="宋体" panose="02010600030101010101" pitchFamily="2" charset="-122"/>
                <a:sym typeface="+mn-ea"/>
              </a:rPr>
              <a:t>2</a:t>
            </a:r>
            <a:r>
              <a:rPr lang="zh-CN" altLang="en-US">
                <a:solidFill>
                  <a:srgbClr val="9A621F"/>
                </a:solidFill>
                <a:ea typeface="宋体" panose="02010600030101010101" pitchFamily="2" charset="-122"/>
                <a:sym typeface="+mn-ea"/>
              </a:rPr>
              <a:t>、若没有约定逾期利息，也可以根据本条款主张逾期利息；</a:t>
            </a:r>
            <a:endParaRPr dirty="0">
              <a:solidFill>
                <a:srgbClr val="9A621F"/>
              </a:solidFill>
            </a:endParaRPr>
          </a:p>
        </p:txBody>
      </p:sp>
      <p:sp>
        <p:nvSpPr>
          <p:cNvPr id="3" name="文本占位符 4"/>
          <p:cNvSpPr txBox="1"/>
          <p:nvPr/>
        </p:nvSpPr>
        <p:spPr>
          <a:xfrm>
            <a:off x="11164662" y="863600"/>
            <a:ext cx="13219338" cy="711200"/>
          </a:xfrm>
          <a:prstGeom prst="rect">
            <a:avLst/>
          </a:prstGeom>
          <a:ln w="12700">
            <a:miter lim="400000"/>
          </a:ln>
        </p:spPr>
        <p:txBody>
          <a:bodyPr lIns="50800" tIns="50800" rIns="50800" bIns="50800">
            <a:normAutofit fontScale="62500" lnSpcReduction="20000"/>
          </a:bodyPr>
          <a:lstStyle>
            <a:lvl1pPr marL="0" marR="0" indent="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1pPr>
            <a:lvl2pPr marL="0" marR="0" indent="4572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2pPr>
            <a:lvl3pPr marL="0" marR="0" indent="9144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3pPr>
            <a:lvl4pPr marL="0" marR="0" indent="13716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4pPr>
            <a:lvl5pPr marL="0" marR="0" indent="18288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5pPr>
            <a:lvl6pPr marL="36576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6pPr>
            <a:lvl7pPr marL="42672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7pPr>
            <a:lvl8pPr marL="48768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8pPr>
            <a:lvl9pPr marL="54864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9pPr>
          </a:lstStyle>
          <a:p>
            <a:pPr algn="r"/>
            <a:r>
              <a:rPr lang="zh-CN" altLang="en-US" sz="6000" b="0" dirty="0">
                <a:solidFill>
                  <a:srgbClr val="9A621F"/>
                </a:solidFill>
                <a:latin typeface="Helvetica"/>
                <a:ea typeface="Helvetica"/>
                <a:cs typeface="Helvetica"/>
                <a:sym typeface="+mn-ea"/>
              </a:rPr>
              <a:t>第二部分  </a:t>
            </a:r>
            <a:r>
              <a:rPr sz="6000" b="0">
                <a:solidFill>
                  <a:srgbClr val="9A621F"/>
                </a:solidFill>
                <a:latin typeface="Helvetica"/>
                <a:ea typeface="Helvetica"/>
                <a:cs typeface="Helvetica"/>
                <a:sym typeface="+mn-ea"/>
              </a:rPr>
              <a:t>规范支付行为，防范账款拖欠</a:t>
            </a:r>
            <a:endParaRPr sz="6000" b="0" dirty="0">
              <a:ln>
                <a:noFill/>
              </a:ln>
              <a:solidFill>
                <a:srgbClr val="9A621F"/>
              </a:solidFill>
              <a:effectLst/>
              <a:latin typeface="Helvetica"/>
              <a:ea typeface="Helvetica"/>
              <a:cs typeface="Helvetica"/>
              <a:sym typeface="+mn-ea"/>
            </a:endParaRPr>
          </a:p>
          <a:p>
            <a:pPr hangingPunct="1"/>
            <a:endParaRPr lang="zh-CN" altLang="en-US" sz="6000" b="0" dirty="0">
              <a:solidFill>
                <a:srgbClr val="9A621F"/>
              </a:solidFill>
              <a:latin typeface="Helvetica"/>
              <a:ea typeface="Helvetica"/>
              <a:cs typeface="Helvetica"/>
              <a:sym typeface="+mn-ea"/>
            </a:endParaRPr>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p:cNvSpPr>
            <a:spLocks noGrp="1"/>
          </p:cNvSpPr>
          <p:nvPr>
            <p:ph type="title"/>
          </p:nvPr>
        </p:nvSpPr>
        <p:spPr>
          <a:xfrm>
            <a:off x="1725295" y="2164079"/>
            <a:ext cx="14109700" cy="706121"/>
          </a:xfrm>
        </p:spPr>
        <p:txBody>
          <a:bodyPr>
            <a:normAutofit fontScale="90000"/>
          </a:bodyPr>
          <a:lstStyle/>
          <a:p>
            <a:r>
              <a:rPr sz="4890" spc="0" dirty="0" err="1">
                <a:ln>
                  <a:noFill/>
                </a:ln>
                <a:solidFill>
                  <a:srgbClr val="9A621F"/>
                </a:solidFill>
                <a:effectLst/>
                <a:latin typeface="Helvetica"/>
                <a:ea typeface="Helvetica"/>
                <a:cs typeface="Helvetica"/>
              </a:rPr>
              <a:t>新旧法条对比</a:t>
            </a:r>
            <a:endParaRPr sz="4890" spc="0" dirty="0" err="1">
              <a:ln>
                <a:noFill/>
              </a:ln>
              <a:solidFill>
                <a:srgbClr val="9A621F"/>
              </a:solidFill>
              <a:effectLst/>
              <a:latin typeface="Helvetica"/>
              <a:ea typeface="Helvetica"/>
              <a:cs typeface="Helvetica"/>
            </a:endParaRPr>
          </a:p>
        </p:txBody>
      </p:sp>
      <p:sp>
        <p:nvSpPr>
          <p:cNvPr id="8" name="文本占位符 7"/>
          <p:cNvSpPr>
            <a:spLocks noGrp="1"/>
          </p:cNvSpPr>
          <p:nvPr>
            <p:ph type="body" sz="quarter" idx="21"/>
          </p:nvPr>
        </p:nvSpPr>
        <p:spPr>
          <a:xfrm>
            <a:off x="1206500" y="3801646"/>
            <a:ext cx="19570700" cy="822358"/>
          </a:xfrm>
        </p:spPr>
        <p:txBody>
          <a:bodyPr>
            <a:normAutofit fontScale="70000"/>
          </a:bodyPr>
          <a:lstStyle/>
          <a:p>
            <a:r>
              <a:rPr lang="zh-CN" sz="6285" dirty="0">
                <a:ln>
                  <a:noFill/>
                </a:ln>
                <a:solidFill>
                  <a:srgbClr val="9A621F"/>
                </a:solidFill>
                <a:effectLst/>
                <a:latin typeface="Helvetica"/>
                <a:ea typeface="宋体" panose="02010600030101010101" pitchFamily="2" charset="-122"/>
                <a:cs typeface="Helvetica"/>
              </a:rPr>
              <a:t>《</a:t>
            </a:r>
            <a:r>
              <a:rPr sz="6285" dirty="0" err="1">
                <a:ln>
                  <a:noFill/>
                </a:ln>
                <a:solidFill>
                  <a:srgbClr val="9A621F"/>
                </a:solidFill>
                <a:effectLst/>
                <a:latin typeface="Helvetica"/>
                <a:ea typeface="Helvetica"/>
                <a:cs typeface="Helvetica"/>
              </a:rPr>
              <a:t>及时支付中小企业款项管理办法</a:t>
            </a:r>
            <a:r>
              <a:rPr lang="zh-CN" sz="6285" dirty="0">
                <a:ln>
                  <a:noFill/>
                </a:ln>
                <a:solidFill>
                  <a:srgbClr val="9A621F"/>
                </a:solidFill>
                <a:effectLst/>
                <a:latin typeface="Helvetica"/>
                <a:ea typeface="宋体" panose="02010600030101010101" pitchFamily="2" charset="-122"/>
                <a:cs typeface="Helvetica"/>
              </a:rPr>
              <a:t>》</a:t>
            </a:r>
            <a:endParaRPr lang="zh-CN" sz="6285" dirty="0">
              <a:ln>
                <a:noFill/>
              </a:ln>
              <a:solidFill>
                <a:srgbClr val="9A621F"/>
              </a:solidFill>
              <a:effectLst/>
              <a:latin typeface="Helvetica"/>
              <a:ea typeface="宋体" panose="02010600030101010101" pitchFamily="2" charset="-122"/>
              <a:cs typeface="Helvetica"/>
            </a:endParaRPr>
          </a:p>
        </p:txBody>
      </p:sp>
      <p:sp>
        <p:nvSpPr>
          <p:cNvPr id="9" name="文本占位符 8"/>
          <p:cNvSpPr>
            <a:spLocks noGrp="1"/>
          </p:cNvSpPr>
          <p:nvPr>
            <p:ph type="body" idx="1"/>
          </p:nvPr>
        </p:nvSpPr>
        <p:spPr>
          <a:xfrm>
            <a:off x="1466215" y="5156200"/>
            <a:ext cx="21309330" cy="9482455"/>
          </a:xfrm>
        </p:spPr>
        <p:txBody>
          <a:bodyPr>
            <a:normAutofit/>
          </a:bodyPr>
          <a:lstStyle/>
          <a:p>
            <a:pPr eaLnBrk="1" fontAlgn="auto" hangingPunct="1">
              <a:lnSpc>
                <a:spcPct val="150000"/>
              </a:lnSpc>
            </a:pPr>
            <a:r>
              <a:rPr sz="4000" b="1">
                <a:ln>
                  <a:noFill/>
                </a:ln>
                <a:effectLst/>
                <a:latin typeface="Helvetica"/>
                <a:ea typeface="Helvetica"/>
                <a:cs typeface="Helvetica"/>
                <a:sym typeface="+mn-ea"/>
              </a:rPr>
              <a:t>第十六条</a:t>
            </a:r>
            <a:r>
              <a:rPr sz="4000">
                <a:ln>
                  <a:noFill/>
                </a:ln>
                <a:effectLst/>
                <a:latin typeface="Helvetica"/>
                <a:ea typeface="Helvetica"/>
                <a:cs typeface="Helvetica"/>
                <a:sym typeface="+mn-ea"/>
              </a:rPr>
              <a:t>【迟延支付责任】国家机关、事业单位和大型企业迟延支付中小企业款项的，应当支付逾期利息。双方对逾期利息的利率有约定的，从其约定，</a:t>
            </a:r>
            <a:r>
              <a:rPr sz="4000" u="sng">
                <a:ln>
                  <a:noFill/>
                </a:ln>
                <a:effectLst/>
                <a:latin typeface="Helvetica"/>
                <a:ea typeface="Helvetica"/>
                <a:cs typeface="Helvetica"/>
                <a:sym typeface="+mn-ea"/>
              </a:rPr>
              <a:t>但不得低于中国人民银行同期同类贷款基准利率；未作约定的，按照中国人民银行同期同类贷款基准利率的1.5倍支付利息。</a:t>
            </a:r>
            <a:endParaRPr sz="4000">
              <a:ln>
                <a:noFill/>
              </a:ln>
              <a:effectLst/>
              <a:latin typeface="Helvetica"/>
              <a:ea typeface="Helvetica"/>
              <a:cs typeface="Helvetica"/>
            </a:endParaRPr>
          </a:p>
          <a:p>
            <a:pPr eaLnBrk="1" fontAlgn="auto" hangingPunct="1">
              <a:lnSpc>
                <a:spcPct val="150000"/>
              </a:lnSpc>
            </a:pPr>
            <a:r>
              <a:rPr sz="4000">
                <a:ln>
                  <a:noFill/>
                </a:ln>
                <a:effectLst/>
                <a:latin typeface="Helvetica"/>
                <a:ea typeface="Helvetica"/>
                <a:cs typeface="Helvetica"/>
                <a:sym typeface="+mn-ea"/>
              </a:rPr>
              <a:t>迟延支付给中小企业造成的实际损失大于逾期利息的，中小企业有权要求国家机关、事业单位和大型企业赔偿实际损失。</a:t>
            </a:r>
            <a:endParaRPr sz="4000" dirty="0">
              <a:ln>
                <a:noFill/>
              </a:ln>
              <a:solidFill>
                <a:schemeClr val="bg2">
                  <a:lumMod val="10000"/>
                </a:schemeClr>
              </a:solidFill>
              <a:effectLst/>
              <a:latin typeface="Helvetica"/>
              <a:ea typeface="Helvetica"/>
              <a:cs typeface="Helvetica"/>
            </a:endParaRPr>
          </a:p>
        </p:txBody>
      </p:sp>
      <p:sp>
        <p:nvSpPr>
          <p:cNvPr id="5" name="文本占位符 4"/>
          <p:cNvSpPr txBox="1"/>
          <p:nvPr/>
        </p:nvSpPr>
        <p:spPr>
          <a:xfrm>
            <a:off x="11164662" y="863600"/>
            <a:ext cx="13219338" cy="711200"/>
          </a:xfrm>
          <a:prstGeom prst="rect">
            <a:avLst/>
          </a:prstGeom>
          <a:ln w="12700">
            <a:miter lim="400000"/>
          </a:ln>
        </p:spPr>
        <p:txBody>
          <a:bodyPr lIns="50800" tIns="50800" rIns="50800" bIns="50800">
            <a:normAutofit fontScale="62500" lnSpcReduction="20000"/>
          </a:bodyPr>
          <a:lstStyle>
            <a:lvl1pPr marL="0" marR="0" indent="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1pPr>
            <a:lvl2pPr marL="0" marR="0" indent="4572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2pPr>
            <a:lvl3pPr marL="0" marR="0" indent="9144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3pPr>
            <a:lvl4pPr marL="0" marR="0" indent="13716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4pPr>
            <a:lvl5pPr marL="0" marR="0" indent="18288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5pPr>
            <a:lvl6pPr marL="36576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6pPr>
            <a:lvl7pPr marL="42672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7pPr>
            <a:lvl8pPr marL="48768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8pPr>
            <a:lvl9pPr marL="54864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9pPr>
          </a:lstStyle>
          <a:p>
            <a:pPr algn="r"/>
            <a:r>
              <a:rPr lang="zh-CN" altLang="en-US" sz="6000" b="0" dirty="0">
                <a:solidFill>
                  <a:srgbClr val="9A621F"/>
                </a:solidFill>
                <a:latin typeface="Helvetica"/>
                <a:ea typeface="Helvetica"/>
                <a:cs typeface="Helvetica"/>
                <a:sym typeface="+mn-ea"/>
              </a:rPr>
              <a:t>第二部分  </a:t>
            </a:r>
            <a:r>
              <a:rPr sz="6000" b="0">
                <a:solidFill>
                  <a:srgbClr val="9A621F"/>
                </a:solidFill>
                <a:latin typeface="Helvetica"/>
                <a:ea typeface="Helvetica"/>
                <a:cs typeface="Helvetica"/>
                <a:sym typeface="+mn-ea"/>
              </a:rPr>
              <a:t>规范支付行为，防范账款拖欠</a:t>
            </a:r>
            <a:endParaRPr lang="zh-CN" altLang="en-US" sz="6000" b="0" dirty="0">
              <a:solidFill>
                <a:srgbClr val="9A621F"/>
              </a:solidFill>
              <a:latin typeface="Helvetica"/>
              <a:ea typeface="Helvetica"/>
              <a:cs typeface="Helvetica"/>
              <a:sym typeface="+mn-ea"/>
            </a:endParaRP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 name="《保理合同》约定…"/>
          <p:cNvSpPr txBox="1"/>
          <p:nvPr/>
        </p:nvSpPr>
        <p:spPr>
          <a:xfrm>
            <a:off x="2515591" y="2360611"/>
            <a:ext cx="19351548" cy="12220575"/>
          </a:xfrm>
          <a:prstGeom prst="rect">
            <a:avLst/>
          </a:prstGeom>
          <a:ln w="12700">
            <a:miter lim="400000"/>
          </a:ln>
        </p:spPr>
        <p:txBody>
          <a:bodyPr lIns="50800" tIns="50800" rIns="50800" bIns="50800" anchor="ctr">
            <a:spAutoFit/>
          </a:bodyPr>
          <a:lstStyle/>
          <a:p>
            <a:pPr algn="l" defTabSz="457200">
              <a:lnSpc>
                <a:spcPts val="7600"/>
              </a:lnSpc>
              <a:defRPr sz="4000" b="1">
                <a:solidFill>
                  <a:srgbClr val="9A621F"/>
                </a:solidFill>
                <a:latin typeface="Helvetica"/>
                <a:ea typeface="Helvetica"/>
                <a:cs typeface="Helvetica"/>
                <a:sym typeface="Helvetica"/>
              </a:defRPr>
            </a:pPr>
            <a:r>
              <a:rPr lang="en-US" sz="4400" b="0">
                <a:sym typeface="+mn-ea"/>
              </a:rPr>
              <a:t>5</a:t>
            </a:r>
            <a:r>
              <a:rPr lang="zh-CN" altLang="en-US" sz="4400" b="0">
                <a:ea typeface="宋体" panose="02010600030101010101" pitchFamily="2" charset="-122"/>
                <a:sym typeface="+mn-ea"/>
              </a:rPr>
              <a:t>、</a:t>
            </a:r>
            <a:r>
              <a:rPr sz="4400" b="0">
                <a:sym typeface="+mn-ea"/>
              </a:rPr>
              <a:t>关于</a:t>
            </a:r>
            <a:r>
              <a:rPr lang="zh-CN" sz="4400" b="0">
                <a:sym typeface="+mn-ea"/>
              </a:rPr>
              <a:t>机关、事业单位违反规定的必要限制及惩罚措施</a:t>
            </a:r>
            <a:endParaRPr lang="zh-CN" sz="4400" b="0"/>
          </a:p>
          <a:p>
            <a:pPr algn="l" defTabSz="457200">
              <a:lnSpc>
                <a:spcPts val="7600"/>
              </a:lnSpc>
              <a:defRPr sz="4000" b="1">
                <a:latin typeface="Helvetica"/>
                <a:ea typeface="Helvetica"/>
                <a:cs typeface="Helvetica"/>
                <a:sym typeface="Helvetica"/>
              </a:defRPr>
            </a:pPr>
            <a:endParaRPr lang="zh-CN" sz="3200"/>
          </a:p>
          <a:p>
            <a:pPr algn="l" defTabSz="457200">
              <a:lnSpc>
                <a:spcPct val="110000"/>
              </a:lnSpc>
              <a:spcBef>
                <a:spcPts val="1600"/>
              </a:spcBef>
              <a:defRPr sz="4000">
                <a:solidFill>
                  <a:srgbClr val="000000"/>
                </a:solidFill>
                <a:latin typeface="Helvetica"/>
                <a:ea typeface="Helvetica"/>
                <a:cs typeface="Helvetica"/>
                <a:sym typeface="Helvetica"/>
              </a:defRPr>
            </a:pPr>
            <a:r>
              <a:rPr sz="3200" b="1">
                <a:sym typeface="+mn-ea"/>
              </a:rPr>
              <a:t>第十九条</a:t>
            </a:r>
            <a:r>
              <a:rPr sz="3200">
                <a:sym typeface="+mn-ea"/>
              </a:rPr>
              <a:t> 对拒绝或者迟延支付中小企业款项的机关、事业单位，</a:t>
            </a:r>
            <a:r>
              <a:rPr lang="zh-CN" altLang="en-US" sz="3200">
                <a:solidFill>
                  <a:srgbClr val="9A621F"/>
                </a:solidFill>
                <a:ea typeface="宋体" panose="02010600030101010101" pitchFamily="2" charset="-122"/>
                <a:sym typeface="+mn-ea"/>
              </a:rPr>
              <a:t>应当在公务消费、办公用房、经费安排等方面采取必要的限制措施。</a:t>
            </a:r>
            <a:endParaRPr lang="zh-CN" altLang="en-US" sz="3200">
              <a:solidFill>
                <a:srgbClr val="9A621F"/>
              </a:solidFill>
              <a:ea typeface="宋体" panose="02010600030101010101" pitchFamily="2" charset="-122"/>
            </a:endParaRPr>
          </a:p>
          <a:p>
            <a:pPr algn="l" defTabSz="457200">
              <a:lnSpc>
                <a:spcPct val="110000"/>
              </a:lnSpc>
              <a:spcBef>
                <a:spcPts val="1600"/>
              </a:spcBef>
              <a:defRPr sz="4000">
                <a:solidFill>
                  <a:srgbClr val="000000"/>
                </a:solidFill>
                <a:latin typeface="Helvetica"/>
                <a:ea typeface="Helvetica"/>
                <a:cs typeface="Helvetica"/>
                <a:sym typeface="Helvetica"/>
              </a:defRPr>
            </a:pPr>
            <a:endParaRPr sz="3200" b="1">
              <a:sym typeface="+mn-ea"/>
            </a:endParaRPr>
          </a:p>
          <a:p>
            <a:pPr algn="l" defTabSz="457200">
              <a:lnSpc>
                <a:spcPct val="110000"/>
              </a:lnSpc>
              <a:spcBef>
                <a:spcPts val="1600"/>
              </a:spcBef>
              <a:defRPr sz="4000">
                <a:solidFill>
                  <a:srgbClr val="000000"/>
                </a:solidFill>
                <a:latin typeface="Helvetica"/>
                <a:ea typeface="Helvetica"/>
                <a:cs typeface="Helvetica"/>
                <a:sym typeface="Helvetica"/>
              </a:defRPr>
            </a:pPr>
            <a:r>
              <a:rPr sz="3200" b="1">
                <a:sym typeface="+mn-ea"/>
              </a:rPr>
              <a:t>第二十七条</a:t>
            </a:r>
            <a:r>
              <a:rPr lang="zh-CN" sz="3200" b="1">
                <a:sym typeface="+mn-ea"/>
              </a:rPr>
              <a:t> </a:t>
            </a:r>
            <a:r>
              <a:rPr lang="zh-CN" altLang="en-US" sz="3200">
                <a:solidFill>
                  <a:srgbClr val="9A621F"/>
                </a:solidFill>
                <a:ea typeface="宋体" panose="02010600030101010101" pitchFamily="2" charset="-122"/>
                <a:sym typeface="+mn-ea"/>
              </a:rPr>
              <a:t>大型企业</a:t>
            </a:r>
            <a:r>
              <a:rPr sz="3200">
                <a:sym typeface="+mn-ea"/>
              </a:rPr>
              <a:t>违反本条例，未按照规定在企业年度报告中公示逾期尚未支付中小企业款项信息或者隐瞒真实情况、弄虚作假的，</a:t>
            </a:r>
            <a:r>
              <a:rPr lang="zh-CN" sz="3200">
                <a:sym typeface="+mn-ea"/>
              </a:rPr>
              <a:t>由</a:t>
            </a:r>
            <a:r>
              <a:rPr lang="zh-CN" altLang="en-US" sz="3200">
                <a:solidFill>
                  <a:srgbClr val="9A621F"/>
                </a:solidFill>
                <a:ea typeface="宋体" panose="02010600030101010101" pitchFamily="2" charset="-122"/>
                <a:sym typeface="+mn-ea"/>
              </a:rPr>
              <a:t>市场监督管理部门依法处理</a:t>
            </a:r>
            <a:r>
              <a:rPr lang="zh-CN" sz="3200">
                <a:sym typeface="+mn-ea"/>
              </a:rPr>
              <a:t>。</a:t>
            </a:r>
            <a:endParaRPr lang="zh-CN" sz="3200">
              <a:solidFill>
                <a:srgbClr val="9A621F"/>
              </a:solidFill>
            </a:endParaRPr>
          </a:p>
          <a:p>
            <a:pPr algn="l" defTabSz="457200">
              <a:lnSpc>
                <a:spcPct val="110000"/>
              </a:lnSpc>
              <a:spcBef>
                <a:spcPts val="1600"/>
              </a:spcBef>
              <a:defRPr sz="4000">
                <a:solidFill>
                  <a:srgbClr val="000000"/>
                </a:solidFill>
                <a:latin typeface="Helvetica"/>
                <a:ea typeface="Helvetica"/>
                <a:cs typeface="Helvetica"/>
                <a:sym typeface="Helvetica"/>
              </a:defRPr>
            </a:pPr>
            <a:r>
              <a:rPr lang="zh-CN" sz="3200">
                <a:sym typeface="+mn-ea"/>
              </a:rPr>
              <a:t>国有大型企业</a:t>
            </a:r>
            <a:r>
              <a:rPr sz="3200">
                <a:sym typeface="+mn-ea"/>
              </a:rPr>
              <a:t>没有合同约定或者法律、行政法规依据，要求以审计机关的审计结果作为结算依据的，</a:t>
            </a:r>
            <a:r>
              <a:rPr lang="zh-CN" sz="3200">
                <a:sym typeface="+mn-ea"/>
              </a:rPr>
              <a:t>由其主管部门责令改正；拒不改正的，对直接负责的主管人员和其他直接责任人员依法给予处分。</a:t>
            </a:r>
            <a:endParaRPr lang="zh-CN" sz="3200">
              <a:solidFill>
                <a:srgbClr val="9A621F"/>
              </a:solidFill>
            </a:endParaRPr>
          </a:p>
          <a:p>
            <a:pPr algn="l" defTabSz="457200">
              <a:lnSpc>
                <a:spcPct val="110000"/>
              </a:lnSpc>
              <a:spcBef>
                <a:spcPts val="1600"/>
              </a:spcBef>
              <a:defRPr sz="4000">
                <a:solidFill>
                  <a:srgbClr val="000000"/>
                </a:solidFill>
                <a:latin typeface="Helvetica"/>
                <a:ea typeface="Helvetica"/>
                <a:cs typeface="Helvetica"/>
                <a:sym typeface="Helvetica"/>
              </a:defRPr>
            </a:pPr>
            <a:endParaRPr sz="3200" b="1">
              <a:sym typeface="+mn-ea"/>
            </a:endParaRPr>
          </a:p>
          <a:p>
            <a:pPr algn="l" defTabSz="457200">
              <a:lnSpc>
                <a:spcPct val="110000"/>
              </a:lnSpc>
              <a:spcBef>
                <a:spcPts val="1600"/>
              </a:spcBef>
              <a:defRPr sz="4000">
                <a:solidFill>
                  <a:srgbClr val="000000"/>
                </a:solidFill>
                <a:latin typeface="Helvetica"/>
                <a:ea typeface="Helvetica"/>
                <a:cs typeface="Helvetica"/>
                <a:sym typeface="Helvetica"/>
              </a:defRPr>
            </a:pPr>
            <a:r>
              <a:rPr sz="3200" b="1">
                <a:sym typeface="+mn-ea"/>
              </a:rPr>
              <a:t>第十七条</a:t>
            </a:r>
            <a:r>
              <a:rPr lang="zh-CN" altLang="en-US" sz="3200">
                <a:solidFill>
                  <a:srgbClr val="9A621F"/>
                </a:solidFill>
                <a:ea typeface="宋体" panose="02010600030101010101" pitchFamily="2" charset="-122"/>
                <a:sym typeface="+mn-ea"/>
              </a:rPr>
              <a:t> 机关、事业单位和大型企业</a:t>
            </a:r>
            <a:r>
              <a:rPr sz="3200">
                <a:sym typeface="+mn-ea"/>
              </a:rPr>
              <a:t>不履行及时支付中小企业款项义务，情节严重的，受理投诉部门可以依法依规将其</a:t>
            </a:r>
            <a:r>
              <a:rPr lang="zh-CN" sz="3200">
                <a:sym typeface="+mn-ea"/>
              </a:rPr>
              <a:t>失信信息纳入全国信用信息共享平台</a:t>
            </a:r>
            <a:r>
              <a:rPr sz="3200">
                <a:sym typeface="+mn-ea"/>
              </a:rPr>
              <a:t>，</a:t>
            </a:r>
            <a:r>
              <a:rPr lang="zh-CN" sz="3200">
                <a:sym typeface="+mn-ea"/>
              </a:rPr>
              <a:t>并将相关涉企信息</a:t>
            </a:r>
            <a:r>
              <a:rPr lang="zh-CN" altLang="en-US" sz="3200">
                <a:solidFill>
                  <a:srgbClr val="9A621F"/>
                </a:solidFill>
                <a:ea typeface="宋体" panose="02010600030101010101" pitchFamily="2" charset="-122"/>
                <a:sym typeface="+mn-ea"/>
              </a:rPr>
              <a:t>通过企业信用信息公示系统向社会公示，依法实施失信惩戒。</a:t>
            </a:r>
            <a:endParaRPr lang="zh-CN" altLang="en-US" sz="3200">
              <a:solidFill>
                <a:srgbClr val="9A621F"/>
              </a:solidFill>
              <a:ea typeface="宋体" panose="02010600030101010101" pitchFamily="2" charset="-122"/>
            </a:endParaRPr>
          </a:p>
          <a:p>
            <a:pPr algn="l" defTabSz="457200">
              <a:lnSpc>
                <a:spcPct val="110000"/>
              </a:lnSpc>
              <a:spcBef>
                <a:spcPts val="1600"/>
              </a:spcBef>
              <a:defRPr sz="4000">
                <a:solidFill>
                  <a:srgbClr val="000000"/>
                </a:solidFill>
                <a:latin typeface="Helvetica"/>
                <a:ea typeface="Helvetica"/>
                <a:cs typeface="Helvetica"/>
                <a:sym typeface="Helvetica"/>
              </a:defRPr>
            </a:pPr>
            <a:r>
              <a:rPr lang="zh-CN" altLang="en-US" sz="3200">
                <a:solidFill>
                  <a:srgbClr val="9A621F"/>
                </a:solidFill>
                <a:ea typeface="宋体" panose="02010600030101010101" pitchFamily="2" charset="-122"/>
                <a:sym typeface="+mn-ea"/>
              </a:rPr>
              <a:t>【提示】</a:t>
            </a:r>
            <a:endParaRPr lang="zh-CN" altLang="en-US" sz="3200">
              <a:solidFill>
                <a:srgbClr val="9A621F"/>
              </a:solidFill>
              <a:ea typeface="宋体" panose="02010600030101010101" pitchFamily="2" charset="-122"/>
            </a:endParaRPr>
          </a:p>
          <a:p>
            <a:pPr algn="l" defTabSz="457200">
              <a:lnSpc>
                <a:spcPct val="110000"/>
              </a:lnSpc>
              <a:spcBef>
                <a:spcPts val="1600"/>
              </a:spcBef>
              <a:defRPr sz="4000">
                <a:solidFill>
                  <a:srgbClr val="000000"/>
                </a:solidFill>
                <a:latin typeface="Helvetica"/>
                <a:ea typeface="Helvetica"/>
                <a:cs typeface="Helvetica"/>
                <a:sym typeface="Helvetica"/>
              </a:defRPr>
            </a:pPr>
            <a:r>
              <a:rPr lang="zh-CN" altLang="en-US" sz="3200">
                <a:solidFill>
                  <a:srgbClr val="9A621F"/>
                </a:solidFill>
                <a:ea typeface="宋体" panose="02010600030101010101" pitchFamily="2" charset="-122"/>
                <a:sym typeface="+mn-ea"/>
              </a:rPr>
              <a:t>强调将责任落实到个人</a:t>
            </a:r>
            <a:endParaRPr lang="zh-CN" altLang="en-US" sz="3200">
              <a:solidFill>
                <a:srgbClr val="9A621F"/>
              </a:solidFill>
              <a:ea typeface="宋体" panose="02010600030101010101" pitchFamily="2" charset="-122"/>
            </a:endParaRPr>
          </a:p>
          <a:p>
            <a:pPr algn="l" defTabSz="457200">
              <a:lnSpc>
                <a:spcPct val="110000"/>
              </a:lnSpc>
              <a:spcBef>
                <a:spcPts val="1600"/>
              </a:spcBef>
              <a:defRPr sz="4000">
                <a:solidFill>
                  <a:srgbClr val="000000"/>
                </a:solidFill>
                <a:latin typeface="Helvetica"/>
                <a:ea typeface="Helvetica"/>
                <a:cs typeface="Helvetica"/>
                <a:sym typeface="Helvetica"/>
              </a:defRPr>
            </a:pPr>
            <a:endParaRPr lang="zh-CN" sz="3200">
              <a:solidFill>
                <a:srgbClr val="9A621F"/>
              </a:solidFill>
            </a:endParaRPr>
          </a:p>
          <a:p>
            <a:pPr algn="l" defTabSz="457200">
              <a:lnSpc>
                <a:spcPct val="110000"/>
              </a:lnSpc>
              <a:spcBef>
                <a:spcPts val="1600"/>
              </a:spcBef>
              <a:defRPr sz="4000">
                <a:solidFill>
                  <a:srgbClr val="000000"/>
                </a:solidFill>
                <a:latin typeface="Helvetica"/>
                <a:ea typeface="Helvetica"/>
                <a:cs typeface="Helvetica"/>
                <a:sym typeface="Helvetica"/>
              </a:defRPr>
            </a:pPr>
            <a:endParaRPr sz="3200" dirty="0">
              <a:solidFill>
                <a:srgbClr val="9A621F"/>
              </a:solidFill>
            </a:endParaRPr>
          </a:p>
        </p:txBody>
      </p:sp>
      <p:sp>
        <p:nvSpPr>
          <p:cNvPr id="3" name="文本占位符 4"/>
          <p:cNvSpPr txBox="1"/>
          <p:nvPr/>
        </p:nvSpPr>
        <p:spPr>
          <a:xfrm>
            <a:off x="11164662" y="863600"/>
            <a:ext cx="13219338" cy="711200"/>
          </a:xfrm>
          <a:prstGeom prst="rect">
            <a:avLst/>
          </a:prstGeom>
          <a:ln w="12700">
            <a:miter lim="400000"/>
          </a:ln>
        </p:spPr>
        <p:txBody>
          <a:bodyPr lIns="50800" tIns="50800" rIns="50800" bIns="50800">
            <a:normAutofit fontScale="62500" lnSpcReduction="20000"/>
          </a:bodyPr>
          <a:lstStyle>
            <a:lvl1pPr marL="0" marR="0" indent="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1pPr>
            <a:lvl2pPr marL="0" marR="0" indent="4572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2pPr>
            <a:lvl3pPr marL="0" marR="0" indent="9144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3pPr>
            <a:lvl4pPr marL="0" marR="0" indent="13716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4pPr>
            <a:lvl5pPr marL="0" marR="0" indent="18288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5pPr>
            <a:lvl6pPr marL="36576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6pPr>
            <a:lvl7pPr marL="42672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7pPr>
            <a:lvl8pPr marL="48768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8pPr>
            <a:lvl9pPr marL="54864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9pPr>
          </a:lstStyle>
          <a:p>
            <a:pPr algn="r"/>
            <a:r>
              <a:rPr lang="zh-CN" altLang="en-US" sz="6000" b="0" dirty="0">
                <a:solidFill>
                  <a:srgbClr val="9A621F"/>
                </a:solidFill>
                <a:latin typeface="Helvetica"/>
                <a:ea typeface="Helvetica"/>
                <a:cs typeface="Helvetica"/>
                <a:sym typeface="+mn-ea"/>
              </a:rPr>
              <a:t>第二部分  </a:t>
            </a:r>
            <a:r>
              <a:rPr sz="6000" b="0">
                <a:solidFill>
                  <a:srgbClr val="9A621F"/>
                </a:solidFill>
                <a:latin typeface="Helvetica"/>
                <a:ea typeface="Helvetica"/>
                <a:cs typeface="Helvetica"/>
                <a:sym typeface="+mn-ea"/>
              </a:rPr>
              <a:t>规范支付行为，防范账款拖欠</a:t>
            </a:r>
            <a:endParaRPr sz="6000" b="0" dirty="0">
              <a:ln>
                <a:noFill/>
              </a:ln>
              <a:solidFill>
                <a:srgbClr val="9A621F"/>
              </a:solidFill>
              <a:effectLst/>
              <a:latin typeface="Helvetica"/>
              <a:ea typeface="Helvetica"/>
              <a:cs typeface="Helvetica"/>
              <a:sym typeface="+mn-ea"/>
            </a:endParaRPr>
          </a:p>
          <a:p>
            <a:pPr hangingPunct="1"/>
            <a:endParaRPr lang="zh-CN" altLang="en-US" sz="6000" b="0" dirty="0">
              <a:solidFill>
                <a:srgbClr val="9A621F"/>
              </a:solidFill>
              <a:latin typeface="Helvetica"/>
              <a:ea typeface="Helvetica"/>
              <a:cs typeface="Helvetica"/>
              <a:sym typeface="+mn-ea"/>
            </a:endParaRP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p:cNvSpPr>
            <a:spLocks noGrp="1"/>
          </p:cNvSpPr>
          <p:nvPr>
            <p:ph type="title"/>
          </p:nvPr>
        </p:nvSpPr>
        <p:spPr>
          <a:xfrm>
            <a:off x="1694815" y="2073909"/>
            <a:ext cx="14109700" cy="706121"/>
          </a:xfrm>
        </p:spPr>
        <p:txBody>
          <a:bodyPr>
            <a:normAutofit fontScale="90000"/>
          </a:bodyPr>
          <a:lstStyle/>
          <a:p>
            <a:r>
              <a:rPr sz="4890" spc="0" dirty="0" err="1">
                <a:ln>
                  <a:noFill/>
                </a:ln>
                <a:solidFill>
                  <a:srgbClr val="9A621F"/>
                </a:solidFill>
                <a:effectLst/>
                <a:latin typeface="Helvetica"/>
                <a:ea typeface="Helvetica"/>
                <a:cs typeface="Helvetica"/>
              </a:rPr>
              <a:t>新旧法条对比</a:t>
            </a:r>
            <a:endParaRPr sz="4890" spc="0" dirty="0" err="1">
              <a:ln>
                <a:noFill/>
              </a:ln>
              <a:solidFill>
                <a:srgbClr val="9A621F"/>
              </a:solidFill>
              <a:effectLst/>
              <a:latin typeface="Helvetica"/>
              <a:ea typeface="Helvetica"/>
              <a:cs typeface="Helvetica"/>
            </a:endParaRPr>
          </a:p>
        </p:txBody>
      </p:sp>
      <p:sp>
        <p:nvSpPr>
          <p:cNvPr id="8" name="文本占位符 7"/>
          <p:cNvSpPr>
            <a:spLocks noGrp="1"/>
          </p:cNvSpPr>
          <p:nvPr>
            <p:ph type="body" sz="quarter" idx="21"/>
          </p:nvPr>
        </p:nvSpPr>
        <p:spPr>
          <a:xfrm>
            <a:off x="1206500" y="3309521"/>
            <a:ext cx="19570700" cy="822358"/>
          </a:xfrm>
        </p:spPr>
        <p:txBody>
          <a:bodyPr>
            <a:normAutofit fontScale="70000"/>
          </a:bodyPr>
          <a:lstStyle/>
          <a:p>
            <a:r>
              <a:rPr lang="zh-CN" sz="6285" dirty="0">
                <a:ln>
                  <a:noFill/>
                </a:ln>
                <a:solidFill>
                  <a:srgbClr val="9A621F"/>
                </a:solidFill>
                <a:effectLst/>
                <a:latin typeface="Helvetica"/>
                <a:ea typeface="宋体" panose="02010600030101010101" pitchFamily="2" charset="-122"/>
                <a:cs typeface="Helvetica"/>
              </a:rPr>
              <a:t>《</a:t>
            </a:r>
            <a:r>
              <a:rPr sz="6285" dirty="0" err="1">
                <a:ln>
                  <a:noFill/>
                </a:ln>
                <a:solidFill>
                  <a:srgbClr val="9A621F"/>
                </a:solidFill>
                <a:effectLst/>
                <a:latin typeface="Helvetica"/>
                <a:ea typeface="Helvetica"/>
                <a:cs typeface="Helvetica"/>
              </a:rPr>
              <a:t>及时支付中小企业款项管理办法</a:t>
            </a:r>
            <a:r>
              <a:rPr lang="zh-CN" sz="6285" dirty="0">
                <a:ln>
                  <a:noFill/>
                </a:ln>
                <a:solidFill>
                  <a:srgbClr val="9A621F"/>
                </a:solidFill>
                <a:effectLst/>
                <a:latin typeface="Helvetica"/>
                <a:ea typeface="宋体" panose="02010600030101010101" pitchFamily="2" charset="-122"/>
                <a:cs typeface="Helvetica"/>
              </a:rPr>
              <a:t>》</a:t>
            </a:r>
            <a:endParaRPr lang="zh-CN" sz="6285" dirty="0">
              <a:ln>
                <a:noFill/>
              </a:ln>
              <a:solidFill>
                <a:srgbClr val="9A621F"/>
              </a:solidFill>
              <a:effectLst/>
              <a:latin typeface="Helvetica"/>
              <a:ea typeface="宋体" panose="02010600030101010101" pitchFamily="2" charset="-122"/>
              <a:cs typeface="Helvetica"/>
            </a:endParaRPr>
          </a:p>
        </p:txBody>
      </p:sp>
      <p:sp>
        <p:nvSpPr>
          <p:cNvPr id="9" name="文本占位符 8"/>
          <p:cNvSpPr>
            <a:spLocks noGrp="1"/>
          </p:cNvSpPr>
          <p:nvPr>
            <p:ph type="body" idx="1"/>
          </p:nvPr>
        </p:nvSpPr>
        <p:spPr>
          <a:xfrm>
            <a:off x="1206500" y="4532630"/>
            <a:ext cx="21971000" cy="10097135"/>
          </a:xfrm>
        </p:spPr>
        <p:txBody>
          <a:bodyPr>
            <a:normAutofit/>
          </a:bodyPr>
          <a:lstStyle/>
          <a:p>
            <a:pPr indent="0" eaLnBrk="1" fontAlgn="auto" hangingPunct="1">
              <a:lnSpc>
                <a:spcPct val="150000"/>
              </a:lnSpc>
            </a:pPr>
            <a:r>
              <a:rPr sz="2400" b="1">
                <a:ln>
                  <a:noFill/>
                </a:ln>
                <a:effectLst/>
                <a:latin typeface="Helvetica"/>
                <a:ea typeface="Helvetica"/>
                <a:cs typeface="Helvetica"/>
                <a:sym typeface="+mn-ea"/>
              </a:rPr>
              <a:t>第二十二条</a:t>
            </a:r>
            <a:r>
              <a:rPr sz="2400">
                <a:ln>
                  <a:noFill/>
                </a:ln>
                <a:effectLst/>
                <a:latin typeface="Helvetica"/>
                <a:ea typeface="Helvetica"/>
                <a:cs typeface="Helvetica"/>
                <a:sym typeface="+mn-ea"/>
              </a:rPr>
              <a:t>【限制项目申请】国家机关、事业单位和大型企业迟延支付中小企业款项情节严重的，政府投资主管部门或者其他有关部门</a:t>
            </a:r>
            <a:r>
              <a:rPr sz="2400" u="sng">
                <a:ln>
                  <a:noFill/>
                </a:ln>
                <a:effectLst/>
                <a:latin typeface="Helvetica"/>
                <a:ea typeface="Helvetica"/>
                <a:cs typeface="Helvetica"/>
                <a:sym typeface="+mn-ea"/>
              </a:rPr>
              <a:t>应当依法限制其申请新的投资项目。</a:t>
            </a:r>
            <a:endParaRPr sz="2400" b="1">
              <a:ln>
                <a:noFill/>
              </a:ln>
              <a:effectLst/>
              <a:latin typeface="Helvetica"/>
              <a:ea typeface="Helvetica"/>
              <a:cs typeface="Helvetica"/>
            </a:endParaRPr>
          </a:p>
          <a:p>
            <a:pPr indent="0" eaLnBrk="1" fontAlgn="auto" hangingPunct="1">
              <a:lnSpc>
                <a:spcPct val="150000"/>
              </a:lnSpc>
            </a:pPr>
            <a:r>
              <a:rPr sz="2400" b="1">
                <a:ln>
                  <a:noFill/>
                </a:ln>
                <a:effectLst/>
                <a:latin typeface="Helvetica"/>
                <a:ea typeface="Helvetica"/>
                <a:cs typeface="Helvetica"/>
                <a:sym typeface="+mn-ea"/>
              </a:rPr>
              <a:t>第三十二条</a:t>
            </a:r>
            <a:r>
              <a:rPr sz="2400">
                <a:ln>
                  <a:noFill/>
                </a:ln>
                <a:effectLst/>
                <a:latin typeface="Helvetica"/>
                <a:ea typeface="Helvetica"/>
                <a:cs typeface="Helvetica"/>
                <a:sym typeface="+mn-ea"/>
              </a:rPr>
              <a:t>【行政处分】行政机关及其工作人员在履行监督管理职责中违反法律法规规定，滥用职权、玩忽职守、徇私舞弊的，对直接负责的主管人员和其他直接责任人员依法给予处分；直接负责的主管人员和其他直接责任人员构成犯罪的，依法追究刑事责任。</a:t>
            </a:r>
            <a:endParaRPr sz="2400">
              <a:ln>
                <a:noFill/>
              </a:ln>
              <a:effectLst/>
              <a:latin typeface="Helvetica"/>
              <a:ea typeface="Helvetica"/>
              <a:cs typeface="Helvetica"/>
            </a:endParaRPr>
          </a:p>
          <a:p>
            <a:pPr indent="0" eaLnBrk="1" fontAlgn="auto" hangingPunct="1">
              <a:lnSpc>
                <a:spcPct val="150000"/>
              </a:lnSpc>
            </a:pPr>
            <a:r>
              <a:rPr sz="2400" b="1">
                <a:ln>
                  <a:noFill/>
                </a:ln>
                <a:effectLst/>
                <a:latin typeface="Helvetica"/>
                <a:ea typeface="Helvetica"/>
                <a:cs typeface="Helvetica"/>
                <a:sym typeface="+mn-ea"/>
              </a:rPr>
              <a:t>第二十九条</a:t>
            </a:r>
            <a:r>
              <a:rPr sz="2400">
                <a:ln>
                  <a:noFill/>
                </a:ln>
                <a:effectLst/>
                <a:latin typeface="Helvetica"/>
                <a:ea typeface="Helvetica"/>
                <a:cs typeface="Helvetica"/>
                <a:sym typeface="+mn-ea"/>
              </a:rPr>
              <a:t>【联合惩戒】有下列情形之一的，国家有关部门应当将国家机关、事业单位和大型企业失信信息纳入全国信用信息共享平台，依法对其实施联合惩戒：</a:t>
            </a:r>
            <a:endParaRPr sz="2400">
              <a:ln>
                <a:noFill/>
              </a:ln>
              <a:effectLst/>
              <a:latin typeface="Helvetica"/>
              <a:ea typeface="Helvetica"/>
              <a:cs typeface="Helvetica"/>
            </a:endParaRPr>
          </a:p>
          <a:p>
            <a:pPr marL="0" indent="0" eaLnBrk="1" fontAlgn="auto" hangingPunct="1">
              <a:lnSpc>
                <a:spcPct val="150000"/>
              </a:lnSpc>
              <a:buNone/>
            </a:pPr>
            <a:r>
              <a:rPr sz="2400">
                <a:ln>
                  <a:noFill/>
                </a:ln>
                <a:effectLst/>
                <a:latin typeface="Helvetica"/>
                <a:ea typeface="Helvetica"/>
                <a:cs typeface="Helvetica"/>
                <a:sym typeface="+mn-ea"/>
              </a:rPr>
              <a:t>（一）国家机关、事业单位和大型企业因不履行对中小企业付款义务被人民法院列入失信被执行人名单的；</a:t>
            </a:r>
            <a:endParaRPr sz="2400">
              <a:ln>
                <a:noFill/>
              </a:ln>
              <a:effectLst/>
              <a:latin typeface="Helvetica"/>
              <a:ea typeface="Helvetica"/>
              <a:cs typeface="Helvetica"/>
            </a:endParaRPr>
          </a:p>
          <a:p>
            <a:pPr marL="0" indent="0" eaLnBrk="1" fontAlgn="auto" hangingPunct="1">
              <a:lnSpc>
                <a:spcPct val="150000"/>
              </a:lnSpc>
              <a:buNone/>
            </a:pPr>
            <a:r>
              <a:rPr sz="2400">
                <a:ln>
                  <a:noFill/>
                </a:ln>
                <a:effectLst/>
                <a:latin typeface="Helvetica"/>
                <a:ea typeface="Helvetica"/>
                <a:cs typeface="Helvetica"/>
                <a:sym typeface="+mn-ea"/>
              </a:rPr>
              <a:t>（二）大型企业被市场监督管理部门认定为滥用市场优势地位恶意迟延支付中小企业款项的。</a:t>
            </a:r>
            <a:endParaRPr sz="2400">
              <a:ln>
                <a:noFill/>
              </a:ln>
              <a:effectLst/>
              <a:latin typeface="Helvetica"/>
              <a:ea typeface="Helvetica"/>
              <a:cs typeface="Helvetica"/>
            </a:endParaRPr>
          </a:p>
          <a:p>
            <a:pPr indent="0" eaLnBrk="1" fontAlgn="auto" hangingPunct="1">
              <a:lnSpc>
                <a:spcPct val="150000"/>
              </a:lnSpc>
            </a:pPr>
            <a:r>
              <a:rPr sz="2400" b="1">
                <a:ln>
                  <a:noFill/>
                </a:ln>
                <a:effectLst/>
                <a:latin typeface="Helvetica"/>
                <a:ea typeface="Helvetica"/>
                <a:cs typeface="Helvetica"/>
                <a:sym typeface="+mn-ea"/>
              </a:rPr>
              <a:t>第三十条</a:t>
            </a:r>
            <a:r>
              <a:rPr sz="2400">
                <a:ln>
                  <a:noFill/>
                </a:ln>
                <a:effectLst/>
                <a:latin typeface="Helvetica"/>
                <a:ea typeface="Helvetica"/>
                <a:cs typeface="Helvetica"/>
                <a:sym typeface="+mn-ea"/>
              </a:rPr>
              <a:t>【法律责任】国家机关、事业单位及其工作人员违反本办法第九条、第十条、第十一条、第十二条、第十三条第二款、第十四条、第十五条、第十六条第一款、第二十条规定的，由其主管部门责令改正；拒不改正的，对直接负责的主管人员和其他直接责任人员依法给予处分。</a:t>
            </a:r>
            <a:endParaRPr sz="2400">
              <a:ln>
                <a:noFill/>
              </a:ln>
              <a:effectLst/>
              <a:latin typeface="Helvetica"/>
              <a:ea typeface="Helvetica"/>
              <a:cs typeface="Helvetica"/>
            </a:endParaRPr>
          </a:p>
          <a:p>
            <a:pPr indent="0" eaLnBrk="1" fontAlgn="auto" hangingPunct="1">
              <a:lnSpc>
                <a:spcPct val="150000"/>
              </a:lnSpc>
            </a:pPr>
            <a:endParaRPr sz="2400">
              <a:ln>
                <a:noFill/>
              </a:ln>
              <a:effectLst/>
              <a:latin typeface="Helvetica"/>
              <a:ea typeface="Helvetica"/>
              <a:cs typeface="Helvetica"/>
            </a:endParaRPr>
          </a:p>
          <a:p>
            <a:pPr indent="0" eaLnBrk="1" fontAlgn="auto" hangingPunct="1">
              <a:lnSpc>
                <a:spcPct val="150000"/>
              </a:lnSpc>
            </a:pPr>
            <a:endParaRPr sz="2400" dirty="0">
              <a:ln>
                <a:noFill/>
              </a:ln>
              <a:solidFill>
                <a:schemeClr val="bg2">
                  <a:lumMod val="10000"/>
                </a:schemeClr>
              </a:solidFill>
              <a:effectLst/>
              <a:latin typeface="Helvetica"/>
              <a:ea typeface="Helvetica"/>
              <a:cs typeface="Helvetica"/>
            </a:endParaRPr>
          </a:p>
        </p:txBody>
      </p:sp>
      <p:sp>
        <p:nvSpPr>
          <p:cNvPr id="5" name="文本占位符 4"/>
          <p:cNvSpPr txBox="1"/>
          <p:nvPr/>
        </p:nvSpPr>
        <p:spPr>
          <a:xfrm>
            <a:off x="11164662" y="1170940"/>
            <a:ext cx="13219338" cy="711200"/>
          </a:xfrm>
          <a:prstGeom prst="rect">
            <a:avLst/>
          </a:prstGeom>
          <a:ln w="12700">
            <a:miter lim="400000"/>
          </a:ln>
        </p:spPr>
        <p:txBody>
          <a:bodyPr lIns="50800" tIns="50800" rIns="50800" bIns="50800">
            <a:normAutofit fontScale="62500" lnSpcReduction="20000"/>
          </a:bodyPr>
          <a:lstStyle>
            <a:lvl1pPr marL="0" marR="0" indent="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1pPr>
            <a:lvl2pPr marL="0" marR="0" indent="4572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2pPr>
            <a:lvl3pPr marL="0" marR="0" indent="9144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3pPr>
            <a:lvl4pPr marL="0" marR="0" indent="13716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4pPr>
            <a:lvl5pPr marL="0" marR="0" indent="18288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5pPr>
            <a:lvl6pPr marL="36576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6pPr>
            <a:lvl7pPr marL="42672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7pPr>
            <a:lvl8pPr marL="48768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8pPr>
            <a:lvl9pPr marL="54864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9pPr>
          </a:lstStyle>
          <a:p>
            <a:pPr algn="r"/>
            <a:r>
              <a:rPr lang="zh-CN" altLang="en-US" sz="6000" b="0" dirty="0">
                <a:solidFill>
                  <a:srgbClr val="9A621F"/>
                </a:solidFill>
                <a:latin typeface="Helvetica"/>
                <a:ea typeface="Helvetica"/>
                <a:cs typeface="Helvetica"/>
                <a:sym typeface="+mn-ea"/>
              </a:rPr>
              <a:t>第二部分  </a:t>
            </a:r>
            <a:r>
              <a:rPr sz="6000" b="0">
                <a:solidFill>
                  <a:srgbClr val="9A621F"/>
                </a:solidFill>
                <a:latin typeface="Helvetica"/>
                <a:ea typeface="Helvetica"/>
                <a:cs typeface="Helvetica"/>
                <a:sym typeface="+mn-ea"/>
              </a:rPr>
              <a:t>规范支付行为，防范账款拖欠</a:t>
            </a:r>
            <a:endParaRPr sz="6000" b="0" dirty="0">
              <a:ln>
                <a:noFill/>
              </a:ln>
              <a:solidFill>
                <a:srgbClr val="9A621F"/>
              </a:solidFill>
              <a:effectLst/>
              <a:latin typeface="Helvetica"/>
              <a:ea typeface="Helvetica"/>
              <a:cs typeface="Helvetica"/>
              <a:sym typeface="+mn-ea"/>
            </a:endParaRPr>
          </a:p>
          <a:p>
            <a:pPr hangingPunct="1"/>
            <a:endParaRPr lang="zh-CN" altLang="en-US" sz="6000" b="0" dirty="0">
              <a:solidFill>
                <a:srgbClr val="9A621F"/>
              </a:solidFill>
              <a:latin typeface="Helvetica"/>
              <a:ea typeface="Helvetica"/>
              <a:cs typeface="Helvetica"/>
              <a:sym typeface="+mn-ea"/>
            </a:endParaRPr>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p:cNvSpPr>
            <a:spLocks noGrp="1"/>
          </p:cNvSpPr>
          <p:nvPr>
            <p:ph type="title"/>
          </p:nvPr>
        </p:nvSpPr>
        <p:spPr>
          <a:xfrm>
            <a:off x="1526540" y="3375026"/>
            <a:ext cx="6184900" cy="800099"/>
          </a:xfrm>
        </p:spPr>
        <p:txBody>
          <a:bodyPr>
            <a:normAutofit/>
          </a:bodyPr>
          <a:lstStyle/>
          <a:p>
            <a:pPr algn="l"/>
            <a:r>
              <a:rPr sz="4890" spc="0" dirty="0" err="1">
                <a:ln>
                  <a:noFill/>
                </a:ln>
                <a:solidFill>
                  <a:srgbClr val="9A621F"/>
                </a:solidFill>
                <a:effectLst/>
                <a:latin typeface="Helvetica"/>
                <a:ea typeface="Helvetica"/>
                <a:cs typeface="Helvetica"/>
              </a:rPr>
              <a:t>关联法条</a:t>
            </a:r>
            <a:endParaRPr sz="4890" spc="0" dirty="0" err="1">
              <a:ln>
                <a:noFill/>
              </a:ln>
              <a:solidFill>
                <a:srgbClr val="9A621F"/>
              </a:solidFill>
              <a:effectLst/>
              <a:latin typeface="Helvetica"/>
              <a:ea typeface="Helvetica"/>
              <a:cs typeface="Helvetica"/>
            </a:endParaRPr>
          </a:p>
        </p:txBody>
      </p:sp>
      <p:sp>
        <p:nvSpPr>
          <p:cNvPr id="8" name="文本占位符 7"/>
          <p:cNvSpPr>
            <a:spLocks noGrp="1"/>
          </p:cNvSpPr>
          <p:nvPr>
            <p:ph type="body" sz="quarter" idx="21"/>
          </p:nvPr>
        </p:nvSpPr>
        <p:spPr>
          <a:xfrm>
            <a:off x="1206500" y="4558632"/>
            <a:ext cx="19723100" cy="876968"/>
          </a:xfrm>
        </p:spPr>
        <p:txBody>
          <a:bodyPr>
            <a:normAutofit fontScale="60000"/>
          </a:bodyPr>
          <a:lstStyle/>
          <a:p>
            <a:r>
              <a:rPr lang="zh-CN" sz="7385" dirty="0">
                <a:ln>
                  <a:noFill/>
                </a:ln>
                <a:solidFill>
                  <a:srgbClr val="9A621F"/>
                </a:solidFill>
                <a:effectLst/>
                <a:latin typeface="Helvetica"/>
                <a:ea typeface="宋体" panose="02010600030101010101" pitchFamily="2" charset="-122"/>
                <a:cs typeface="Helvetica"/>
              </a:rPr>
              <a:t>《</a:t>
            </a:r>
            <a:r>
              <a:rPr sz="7385" dirty="0" err="1">
                <a:ln>
                  <a:noFill/>
                </a:ln>
                <a:solidFill>
                  <a:srgbClr val="9A621F"/>
                </a:solidFill>
                <a:effectLst/>
                <a:latin typeface="Helvetica"/>
                <a:ea typeface="Helvetica"/>
                <a:cs typeface="Helvetica"/>
              </a:rPr>
              <a:t>中华人民共和国中小企业促进法</a:t>
            </a:r>
            <a:r>
              <a:rPr lang="zh-CN" sz="7385" dirty="0">
                <a:ln>
                  <a:noFill/>
                </a:ln>
                <a:solidFill>
                  <a:srgbClr val="9A621F"/>
                </a:solidFill>
                <a:effectLst/>
                <a:latin typeface="Helvetica"/>
                <a:ea typeface="宋体" panose="02010600030101010101" pitchFamily="2" charset="-122"/>
                <a:cs typeface="Helvetica"/>
              </a:rPr>
              <a:t>》</a:t>
            </a:r>
            <a:endParaRPr lang="zh-CN" sz="7385" dirty="0">
              <a:ln>
                <a:noFill/>
              </a:ln>
              <a:solidFill>
                <a:srgbClr val="9A621F"/>
              </a:solidFill>
              <a:effectLst/>
              <a:latin typeface="Helvetica"/>
              <a:ea typeface="宋体" panose="02010600030101010101" pitchFamily="2" charset="-122"/>
              <a:cs typeface="Helvetica"/>
            </a:endParaRPr>
          </a:p>
        </p:txBody>
      </p:sp>
      <p:sp>
        <p:nvSpPr>
          <p:cNvPr id="9" name="文本占位符 8"/>
          <p:cNvSpPr>
            <a:spLocks noGrp="1"/>
          </p:cNvSpPr>
          <p:nvPr>
            <p:ph type="body" idx="1"/>
          </p:nvPr>
        </p:nvSpPr>
        <p:spPr>
          <a:xfrm>
            <a:off x="1206500" y="5765800"/>
            <a:ext cx="21971000" cy="6739255"/>
          </a:xfrm>
        </p:spPr>
        <p:txBody>
          <a:bodyPr>
            <a:normAutofit/>
          </a:bodyPr>
          <a:lstStyle/>
          <a:p>
            <a:pPr eaLnBrk="1" fontAlgn="auto" hangingPunct="1">
              <a:lnSpc>
                <a:spcPct val="200000"/>
              </a:lnSpc>
            </a:pPr>
            <a:r>
              <a:rPr sz="4000" b="1">
                <a:ln>
                  <a:noFill/>
                </a:ln>
                <a:solidFill>
                  <a:schemeClr val="bg2">
                    <a:lumMod val="10000"/>
                  </a:schemeClr>
                </a:solidFill>
                <a:effectLst/>
                <a:latin typeface="Helvetica"/>
                <a:ea typeface="Helvetica"/>
                <a:cs typeface="Helvetica"/>
                <a:sym typeface="+mn-ea"/>
              </a:rPr>
              <a:t>第六十条   </a:t>
            </a:r>
            <a:r>
              <a:rPr sz="4000">
                <a:ln>
                  <a:noFill/>
                </a:ln>
                <a:solidFill>
                  <a:schemeClr val="bg2">
                    <a:lumMod val="10000"/>
                  </a:schemeClr>
                </a:solidFill>
                <a:effectLst/>
                <a:latin typeface="Helvetica"/>
                <a:ea typeface="Helvetica"/>
                <a:cs typeface="Helvetica"/>
                <a:sym typeface="+mn-ea"/>
              </a:rPr>
              <a:t>县级以上地方各级人民政府有关部门在各自职责范围内，对强制或者变相强制中小企业参加考核、评比、表彰、培训等活动的行为，违法向中小企业收费、罚款、摊派财物的行为，以及其他侵犯中小企业合法权益的行为进行查处，并对直接负责的主管人员和其他直接责任人员依法给予处分。</a:t>
            </a:r>
            <a:endParaRPr sz="4000" dirty="0">
              <a:ln>
                <a:noFill/>
              </a:ln>
              <a:solidFill>
                <a:schemeClr val="bg2">
                  <a:lumMod val="10000"/>
                </a:schemeClr>
              </a:solidFill>
              <a:effectLst/>
              <a:latin typeface="Helvetica"/>
              <a:ea typeface="Helvetica"/>
              <a:cs typeface="Helvetica"/>
            </a:endParaRPr>
          </a:p>
        </p:txBody>
      </p:sp>
      <p:sp>
        <p:nvSpPr>
          <p:cNvPr id="5" name="文本占位符 4"/>
          <p:cNvSpPr txBox="1"/>
          <p:nvPr/>
        </p:nvSpPr>
        <p:spPr>
          <a:xfrm>
            <a:off x="11164662" y="1141095"/>
            <a:ext cx="13219338" cy="711200"/>
          </a:xfrm>
          <a:prstGeom prst="rect">
            <a:avLst/>
          </a:prstGeom>
          <a:ln w="12700">
            <a:miter lim="400000"/>
          </a:ln>
        </p:spPr>
        <p:txBody>
          <a:bodyPr lIns="50800" tIns="50800" rIns="50800" bIns="50800">
            <a:normAutofit fontScale="62500" lnSpcReduction="20000"/>
          </a:bodyPr>
          <a:lstStyle>
            <a:lvl1pPr marL="0" marR="0" indent="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1pPr>
            <a:lvl2pPr marL="0" marR="0" indent="4572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2pPr>
            <a:lvl3pPr marL="0" marR="0" indent="9144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3pPr>
            <a:lvl4pPr marL="0" marR="0" indent="13716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4pPr>
            <a:lvl5pPr marL="0" marR="0" indent="18288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5pPr>
            <a:lvl6pPr marL="36576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6pPr>
            <a:lvl7pPr marL="42672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7pPr>
            <a:lvl8pPr marL="48768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8pPr>
            <a:lvl9pPr marL="54864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9pPr>
          </a:lstStyle>
          <a:p>
            <a:pPr algn="r"/>
            <a:r>
              <a:rPr lang="zh-CN" altLang="en-US" sz="6000" b="0" dirty="0">
                <a:solidFill>
                  <a:srgbClr val="9A621F"/>
                </a:solidFill>
                <a:latin typeface="Helvetica"/>
                <a:ea typeface="Helvetica"/>
                <a:cs typeface="Helvetica"/>
                <a:sym typeface="+mn-ea"/>
              </a:rPr>
              <a:t>第二部分  </a:t>
            </a:r>
            <a:r>
              <a:rPr sz="6000" b="0">
                <a:solidFill>
                  <a:srgbClr val="9A621F"/>
                </a:solidFill>
                <a:latin typeface="Helvetica"/>
                <a:ea typeface="Helvetica"/>
                <a:cs typeface="Helvetica"/>
                <a:sym typeface="+mn-ea"/>
              </a:rPr>
              <a:t>规范支付行为，防范账款拖欠</a:t>
            </a:r>
            <a:endParaRPr sz="6000" b="0" dirty="0">
              <a:ln>
                <a:noFill/>
              </a:ln>
              <a:solidFill>
                <a:srgbClr val="9A621F"/>
              </a:solidFill>
              <a:effectLst/>
              <a:latin typeface="Helvetica"/>
              <a:ea typeface="Helvetica"/>
              <a:cs typeface="Helvetica"/>
              <a:sym typeface="+mn-ea"/>
            </a:endParaRPr>
          </a:p>
          <a:p>
            <a:pPr hangingPunct="1"/>
            <a:endParaRPr lang="zh-CN" altLang="en-US" sz="6000" b="0" dirty="0">
              <a:solidFill>
                <a:srgbClr val="9A621F"/>
              </a:solidFill>
              <a:latin typeface="Helvetica"/>
              <a:ea typeface="Helvetica"/>
              <a:cs typeface="Helvetica"/>
              <a:sym typeface="+mn-ea"/>
            </a:endParaRP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占位符 4"/>
          <p:cNvSpPr>
            <a:spLocks noGrp="1"/>
          </p:cNvSpPr>
          <p:nvPr>
            <p:ph type="body" sz="quarter" idx="1"/>
          </p:nvPr>
        </p:nvSpPr>
        <p:spPr>
          <a:xfrm>
            <a:off x="1360262" y="5593728"/>
            <a:ext cx="21971000" cy="1116952"/>
          </a:xfrm>
        </p:spPr>
        <p:txBody>
          <a:bodyPr>
            <a:normAutofit/>
          </a:bodyPr>
          <a:lstStyle/>
          <a:p>
            <a:pPr algn="ctr"/>
            <a:r>
              <a:rPr lang="zh-CN" altLang="en-US" sz="6000" b="0" dirty="0">
                <a:ln>
                  <a:noFill/>
                </a:ln>
                <a:solidFill>
                  <a:srgbClr val="9A621F"/>
                </a:solidFill>
                <a:effectLst/>
                <a:latin typeface="Helvetica"/>
                <a:ea typeface="Helvetica"/>
                <a:cs typeface="Helvetica"/>
                <a:sym typeface="+mn-ea"/>
              </a:rPr>
              <a:t>第三</a:t>
            </a:r>
            <a:r>
              <a:rPr lang="zh-CN" altLang="en-US" sz="6000" b="0" dirty="0">
                <a:ln>
                  <a:noFill/>
                </a:ln>
                <a:solidFill>
                  <a:srgbClr val="9A621F"/>
                </a:solidFill>
                <a:effectLst/>
                <a:latin typeface="Helvetica"/>
                <a:ea typeface="Helvetica"/>
                <a:cs typeface="Helvetica"/>
                <a:sym typeface="+mn-ea"/>
              </a:rPr>
              <a:t>部分  </a:t>
            </a:r>
            <a:r>
              <a:rPr lang="zh-CN" sz="6000" b="0">
                <a:ln>
                  <a:noFill/>
                </a:ln>
                <a:solidFill>
                  <a:srgbClr val="9A621F"/>
                </a:solidFill>
                <a:effectLst/>
                <a:latin typeface="Helvetica"/>
                <a:ea typeface="Helvetica"/>
                <a:cs typeface="Helvetica"/>
                <a:sym typeface="+mn-ea"/>
              </a:rPr>
              <a:t>加强信用监督和服务保障</a:t>
            </a:r>
            <a:endParaRPr lang="zh-CN" sz="6000" b="0">
              <a:ln>
                <a:noFill/>
              </a:ln>
              <a:solidFill>
                <a:srgbClr val="9A621F"/>
              </a:solidFill>
              <a:effectLst/>
              <a:latin typeface="Helvetica"/>
              <a:ea typeface="Helvetica"/>
              <a:cs typeface="Helvetica"/>
              <a:sym typeface="+mn-ea"/>
            </a:endParaRPr>
          </a:p>
          <a:p>
            <a:pPr algn="ctr"/>
            <a:endParaRPr sz="6000" b="0" dirty="0">
              <a:ln>
                <a:noFill/>
              </a:ln>
              <a:solidFill>
                <a:srgbClr val="9A621F"/>
              </a:solidFill>
              <a:effectLst/>
              <a:latin typeface="Helvetica"/>
              <a:ea typeface="Helvetica"/>
              <a:cs typeface="Helvetica"/>
              <a:sym typeface="+mn-ea"/>
            </a:endParaRPr>
          </a:p>
          <a:p>
            <a:endParaRPr lang="zh-CN" altLang="en-US" sz="6000" b="0" dirty="0">
              <a:ln>
                <a:noFill/>
              </a:ln>
              <a:solidFill>
                <a:srgbClr val="9A621F"/>
              </a:solidFill>
              <a:effectLst/>
              <a:latin typeface="Helvetica"/>
              <a:ea typeface="Helvetica"/>
              <a:cs typeface="Helvetica"/>
              <a:sym typeface="+mn-ea"/>
            </a:endParaRPr>
          </a:p>
        </p:txBody>
      </p:sp>
      <p:pic>
        <p:nvPicPr>
          <p:cNvPr id="161" name="惟胜道logo-02.png" descr="惟胜道logo-02.png"/>
          <p:cNvPicPr>
            <a:picLocks noChangeAspect="1"/>
          </p:cNvPicPr>
          <p:nvPr/>
        </p:nvPicPr>
        <p:blipFill>
          <a:blip r:embed="rId1"/>
          <a:stretch>
            <a:fillRect/>
          </a:stretch>
        </p:blipFill>
        <p:spPr>
          <a:xfrm>
            <a:off x="7552460" y="8044180"/>
            <a:ext cx="9586604" cy="6777300"/>
          </a:xfrm>
          <a:prstGeom prst="rect">
            <a:avLst/>
          </a:prstGeom>
          <a:ln w="12700">
            <a:miter lim="400000"/>
            <a:headEnd/>
            <a:tailEnd/>
          </a:ln>
        </p:spPr>
      </p:pic>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占位符 4"/>
          <p:cNvSpPr>
            <a:spLocks noGrp="1"/>
          </p:cNvSpPr>
          <p:nvPr>
            <p:ph type="body" sz="quarter" idx="1"/>
          </p:nvPr>
        </p:nvSpPr>
        <p:spPr>
          <a:xfrm>
            <a:off x="7800340" y="5900420"/>
            <a:ext cx="9185275" cy="5213350"/>
          </a:xfrm>
        </p:spPr>
        <p:txBody>
          <a:bodyPr>
            <a:normAutofit/>
          </a:bodyPr>
          <a:lstStyle/>
          <a:p>
            <a:pPr algn="l" eaLnBrk="1" fontAlgn="auto" hangingPunct="1">
              <a:lnSpc>
                <a:spcPct val="150000"/>
              </a:lnSpc>
            </a:pPr>
            <a:r>
              <a:rPr lang="zh-CN" altLang="en-US" sz="4400" b="0" dirty="0">
                <a:ln>
                  <a:noFill/>
                </a:ln>
                <a:solidFill>
                  <a:srgbClr val="9A621F"/>
                </a:solidFill>
                <a:effectLst/>
                <a:latin typeface="Helvetica"/>
                <a:ea typeface="Helvetica"/>
                <a:cs typeface="Helvetica"/>
                <a:sym typeface="+mn-ea"/>
              </a:rPr>
              <a:t>1、建立支付信息披露及监督制度；</a:t>
            </a:r>
            <a:endParaRPr lang="zh-CN" altLang="en-US" sz="4400" b="0" dirty="0">
              <a:ln>
                <a:noFill/>
              </a:ln>
              <a:solidFill>
                <a:srgbClr val="9A621F"/>
              </a:solidFill>
              <a:effectLst/>
              <a:latin typeface="Helvetica"/>
              <a:ea typeface="Helvetica"/>
              <a:cs typeface="Helvetica"/>
            </a:endParaRPr>
          </a:p>
          <a:p>
            <a:pPr algn="l" eaLnBrk="1" fontAlgn="auto" hangingPunct="1">
              <a:lnSpc>
                <a:spcPct val="150000"/>
              </a:lnSpc>
            </a:pPr>
            <a:r>
              <a:rPr lang="zh-CN" altLang="en-US" sz="4400" b="0" dirty="0">
                <a:ln>
                  <a:noFill/>
                </a:ln>
                <a:solidFill>
                  <a:srgbClr val="9A621F"/>
                </a:solidFill>
                <a:effectLst/>
                <a:latin typeface="Helvetica"/>
                <a:ea typeface="Helvetica"/>
                <a:cs typeface="Helvetica"/>
                <a:sym typeface="+mn-ea"/>
              </a:rPr>
              <a:t>2、建立投诉处理渠道；</a:t>
            </a:r>
            <a:endParaRPr lang="zh-CN" altLang="en-US" sz="4400" b="0" dirty="0">
              <a:ln>
                <a:noFill/>
              </a:ln>
              <a:solidFill>
                <a:srgbClr val="9A621F"/>
              </a:solidFill>
              <a:effectLst/>
              <a:latin typeface="Helvetica"/>
              <a:ea typeface="Helvetica"/>
              <a:cs typeface="Helvetica"/>
            </a:endParaRPr>
          </a:p>
          <a:p>
            <a:pPr algn="l" eaLnBrk="1" fontAlgn="auto" hangingPunct="1">
              <a:lnSpc>
                <a:spcPct val="150000"/>
              </a:lnSpc>
            </a:pPr>
            <a:r>
              <a:rPr lang="zh-CN" altLang="en-US" sz="4400" b="0" dirty="0">
                <a:ln>
                  <a:noFill/>
                </a:ln>
                <a:solidFill>
                  <a:srgbClr val="9A621F"/>
                </a:solidFill>
                <a:effectLst/>
                <a:latin typeface="Helvetica"/>
                <a:ea typeface="Helvetica"/>
                <a:cs typeface="Helvetica"/>
                <a:sym typeface="+mn-ea"/>
              </a:rPr>
              <a:t>3、建立监督评价机制；</a:t>
            </a:r>
            <a:endParaRPr lang="zh-CN" altLang="en-US" sz="4400" b="0" dirty="0">
              <a:ln>
                <a:noFill/>
              </a:ln>
              <a:solidFill>
                <a:srgbClr val="9A621F"/>
              </a:solidFill>
              <a:effectLst/>
              <a:latin typeface="Helvetica"/>
              <a:ea typeface="Helvetica"/>
              <a:cs typeface="Helvetica"/>
            </a:endParaRPr>
          </a:p>
          <a:p>
            <a:pPr algn="l" eaLnBrk="1" fontAlgn="auto" hangingPunct="1">
              <a:lnSpc>
                <a:spcPct val="150000"/>
              </a:lnSpc>
            </a:pPr>
            <a:endParaRPr lang="zh-CN" sz="4400"/>
          </a:p>
          <a:p>
            <a:pPr algn="l" eaLnBrk="1" fontAlgn="auto" hangingPunct="1">
              <a:lnSpc>
                <a:spcPct val="150000"/>
              </a:lnSpc>
            </a:pPr>
            <a:endParaRPr lang="zh-CN" sz="4400">
              <a:solidFill>
                <a:srgbClr val="9A621F"/>
              </a:solidFill>
            </a:endParaRPr>
          </a:p>
          <a:p>
            <a:pPr algn="l" eaLnBrk="1" fontAlgn="auto" hangingPunct="1">
              <a:lnSpc>
                <a:spcPct val="150000"/>
              </a:lnSpc>
            </a:pPr>
            <a:endParaRPr sz="4400">
              <a:solidFill>
                <a:srgbClr val="9A621F"/>
              </a:solidFill>
              <a:sym typeface="+mn-ea"/>
            </a:endParaRPr>
          </a:p>
          <a:p>
            <a:pPr algn="l" eaLnBrk="1" fontAlgn="auto" hangingPunct="1">
              <a:lnSpc>
                <a:spcPct val="150000"/>
              </a:lnSpc>
            </a:pPr>
            <a:endParaRPr sz="4400">
              <a:solidFill>
                <a:srgbClr val="9A621F"/>
              </a:solidFill>
              <a:sym typeface="+mn-ea"/>
            </a:endParaRPr>
          </a:p>
          <a:p>
            <a:pPr algn="l" eaLnBrk="1" fontAlgn="auto" hangingPunct="1">
              <a:lnSpc>
                <a:spcPct val="150000"/>
              </a:lnSpc>
            </a:pPr>
            <a:endParaRPr sz="4400" b="0">
              <a:ln>
                <a:noFill/>
              </a:ln>
              <a:solidFill>
                <a:srgbClr val="9A621F"/>
              </a:solidFill>
              <a:effectLst/>
              <a:latin typeface="Helvetica"/>
              <a:ea typeface="Helvetica"/>
              <a:cs typeface="Helvetica"/>
              <a:sym typeface="+mn-ea"/>
            </a:endParaRPr>
          </a:p>
          <a:p>
            <a:pPr algn="l" eaLnBrk="1" fontAlgn="auto" hangingPunct="1">
              <a:lnSpc>
                <a:spcPct val="150000"/>
              </a:lnSpc>
            </a:pPr>
            <a:endParaRPr sz="4400" b="0" dirty="0">
              <a:ln>
                <a:noFill/>
              </a:ln>
              <a:solidFill>
                <a:srgbClr val="9A621F"/>
              </a:solidFill>
              <a:effectLst/>
              <a:latin typeface="Helvetica"/>
              <a:ea typeface="Helvetica"/>
              <a:cs typeface="Helvetica"/>
              <a:sym typeface="+mn-ea"/>
            </a:endParaRPr>
          </a:p>
          <a:p>
            <a:pPr algn="l" eaLnBrk="1" fontAlgn="auto" hangingPunct="1">
              <a:lnSpc>
                <a:spcPct val="150000"/>
              </a:lnSpc>
            </a:pPr>
            <a:endParaRPr lang="zh-CN" altLang="en-US" sz="4400" b="0" dirty="0">
              <a:ln>
                <a:noFill/>
              </a:ln>
              <a:solidFill>
                <a:srgbClr val="9A621F"/>
              </a:solidFill>
              <a:effectLst/>
              <a:latin typeface="Helvetica"/>
              <a:ea typeface="Helvetica"/>
              <a:cs typeface="Helvetica"/>
              <a:sym typeface="+mn-ea"/>
            </a:endParaRPr>
          </a:p>
        </p:txBody>
      </p:sp>
      <p:pic>
        <p:nvPicPr>
          <p:cNvPr id="161" name="惟胜道logo-02.png" descr="惟胜道logo-02.png"/>
          <p:cNvPicPr>
            <a:picLocks noChangeAspect="1"/>
          </p:cNvPicPr>
          <p:nvPr/>
        </p:nvPicPr>
        <p:blipFill>
          <a:blip r:embed="rId1"/>
          <a:stretch>
            <a:fillRect/>
          </a:stretch>
        </p:blipFill>
        <p:spPr>
          <a:xfrm>
            <a:off x="7398790" y="8105775"/>
            <a:ext cx="9586604" cy="6777300"/>
          </a:xfrm>
          <a:prstGeom prst="rect">
            <a:avLst/>
          </a:prstGeom>
          <a:ln w="12700">
            <a:miter lim="400000"/>
            <a:headEnd/>
            <a:tailEnd/>
          </a:ln>
        </p:spPr>
      </p:pic>
      <p:sp>
        <p:nvSpPr>
          <p:cNvPr id="2" name="文本框 1"/>
          <p:cNvSpPr txBox="1"/>
          <p:nvPr/>
        </p:nvSpPr>
        <p:spPr>
          <a:xfrm>
            <a:off x="8445500" y="4028440"/>
            <a:ext cx="6711315" cy="102489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anchor="ctr" forceAA="0">
            <a:spAutoFit/>
          </a:bodyPr>
          <a:p>
            <a:pPr marL="0" marR="0" indent="0" algn="ctr" defTabSz="2438400" rtl="0" fontAlgn="auto" latinLnBrk="0" hangingPunct="0">
              <a:lnSpc>
                <a:spcPct val="100000"/>
              </a:lnSpc>
              <a:spcBef>
                <a:spcPts val="0"/>
              </a:spcBef>
              <a:spcAft>
                <a:spcPts val="0"/>
              </a:spcAft>
              <a:buClrTx/>
              <a:buSzTx/>
              <a:buFontTx/>
              <a:buNone/>
            </a:pPr>
            <a:r>
              <a:rPr lang="zh-CN" altLang="en-US" sz="6000" b="1" dirty="0">
                <a:solidFill>
                  <a:srgbClr val="9A621F"/>
                </a:solidFill>
                <a:latin typeface="Helvetica"/>
                <a:ea typeface="Helvetica"/>
                <a:cs typeface="Helvetica"/>
                <a:sym typeface="+mn-ea"/>
              </a:rPr>
              <a:t>第三</a:t>
            </a:r>
            <a:r>
              <a:rPr lang="zh-CN" altLang="en-US" sz="6000" b="1" dirty="0">
                <a:solidFill>
                  <a:srgbClr val="9A621F"/>
                </a:solidFill>
                <a:latin typeface="Helvetica"/>
                <a:ea typeface="Helvetica"/>
                <a:cs typeface="Helvetica"/>
                <a:sym typeface="+mn-ea"/>
              </a:rPr>
              <a:t>部分 要点</a:t>
            </a:r>
            <a:r>
              <a:rPr lang="zh-CN" altLang="en-US" sz="6000" b="1" dirty="0">
                <a:solidFill>
                  <a:srgbClr val="9A621F"/>
                </a:solidFill>
                <a:latin typeface="Helvetica"/>
                <a:ea typeface="Helvetica"/>
                <a:cs typeface="Helvetica"/>
                <a:sym typeface="+mn-ea"/>
              </a:rPr>
              <a:t>目录</a:t>
            </a:r>
            <a:endParaRPr lang="zh-CN" altLang="en-US" sz="6000" b="1" dirty="0">
              <a:solidFill>
                <a:srgbClr val="9A621F"/>
              </a:solidFill>
              <a:latin typeface="Helvetica"/>
              <a:ea typeface="Helvetica"/>
              <a:cs typeface="Helvetica"/>
              <a:sym typeface="+mn-ea"/>
            </a:endParaRPr>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 name="《保理合同》约定…"/>
          <p:cNvSpPr txBox="1"/>
          <p:nvPr/>
        </p:nvSpPr>
        <p:spPr>
          <a:xfrm>
            <a:off x="2516226" y="2467292"/>
            <a:ext cx="19351548" cy="10163175"/>
          </a:xfrm>
          <a:prstGeom prst="rect">
            <a:avLst/>
          </a:prstGeom>
          <a:ln w="12700">
            <a:miter lim="400000"/>
          </a:ln>
        </p:spPr>
        <p:txBody>
          <a:bodyPr lIns="50800" tIns="50800" rIns="50800" bIns="50800" anchor="ctr">
            <a:spAutoFit/>
          </a:bodyPr>
          <a:lstStyle/>
          <a:p>
            <a:pPr algn="l" defTabSz="457200">
              <a:lnSpc>
                <a:spcPts val="7600"/>
              </a:lnSpc>
              <a:defRPr sz="4000" b="1">
                <a:solidFill>
                  <a:srgbClr val="9A621F"/>
                </a:solidFill>
                <a:latin typeface="Helvetica"/>
                <a:ea typeface="Helvetica"/>
                <a:cs typeface="Helvetica"/>
                <a:sym typeface="Helvetica"/>
              </a:defRPr>
            </a:pPr>
            <a:r>
              <a:rPr b="0">
                <a:sym typeface="+mn-ea"/>
              </a:rPr>
              <a:t>1：</a:t>
            </a:r>
            <a:r>
              <a:rPr lang="zh-CN" b="0">
                <a:sym typeface="+mn-ea"/>
              </a:rPr>
              <a:t>建立支付信息披露及监督制度</a:t>
            </a:r>
            <a:endParaRPr lang="zh-CN" b="0"/>
          </a:p>
          <a:p>
            <a:pPr algn="l" defTabSz="457200">
              <a:lnSpc>
                <a:spcPct val="110000"/>
              </a:lnSpc>
              <a:spcBef>
                <a:spcPts val="1600"/>
              </a:spcBef>
              <a:defRPr sz="4000">
                <a:solidFill>
                  <a:srgbClr val="000000"/>
                </a:solidFill>
                <a:latin typeface="Helvetica"/>
                <a:ea typeface="Helvetica"/>
                <a:cs typeface="Helvetica"/>
                <a:sym typeface="Helvetica"/>
              </a:defRPr>
            </a:pPr>
            <a:endParaRPr lang="zh-CN" sz="3200"/>
          </a:p>
          <a:p>
            <a:pPr algn="l" defTabSz="457200">
              <a:lnSpc>
                <a:spcPct val="110000"/>
              </a:lnSpc>
              <a:spcBef>
                <a:spcPts val="1600"/>
              </a:spcBef>
              <a:defRPr sz="4000">
                <a:solidFill>
                  <a:srgbClr val="000000"/>
                </a:solidFill>
                <a:latin typeface="Helvetica"/>
                <a:ea typeface="Helvetica"/>
                <a:cs typeface="Helvetica"/>
                <a:sym typeface="Helvetica"/>
              </a:defRPr>
            </a:pPr>
            <a:r>
              <a:rPr sz="3200" b="1">
                <a:sym typeface="+mn-ea"/>
              </a:rPr>
              <a:t>第十六条 </a:t>
            </a:r>
            <a:r>
              <a:rPr sz="3200">
                <a:sym typeface="+mn-ea"/>
              </a:rPr>
              <a:t>机关、事业单位应当于</a:t>
            </a:r>
            <a:r>
              <a:rPr lang="zh-CN" sz="3200" b="1">
                <a:solidFill>
                  <a:srgbClr val="9A621F"/>
                </a:solidFill>
                <a:sym typeface="+mn-ea"/>
              </a:rPr>
              <a:t>每年3月31日前</a:t>
            </a:r>
            <a:r>
              <a:rPr lang="zh-CN" sz="3200">
                <a:solidFill>
                  <a:srgbClr val="9A621F"/>
                </a:solidFill>
                <a:sym typeface="+mn-ea"/>
              </a:rPr>
              <a:t>将上一年度逾期尚未支付中小企业款项的合同数量、金额等信息通过网站、报刊等</a:t>
            </a:r>
            <a:r>
              <a:rPr lang="zh-CN" sz="3200" b="1">
                <a:solidFill>
                  <a:srgbClr val="9A621F"/>
                </a:solidFill>
                <a:sym typeface="+mn-ea"/>
              </a:rPr>
              <a:t>便于公众知晓的方式公开</a:t>
            </a:r>
            <a:r>
              <a:rPr sz="3200">
                <a:sym typeface="+mn-ea"/>
              </a:rPr>
              <a:t>。</a:t>
            </a:r>
            <a:endParaRPr sz="3200">
              <a:sym typeface="+mn-ea"/>
            </a:endParaRPr>
          </a:p>
          <a:p>
            <a:pPr algn="l" defTabSz="457200">
              <a:lnSpc>
                <a:spcPct val="110000"/>
              </a:lnSpc>
              <a:spcBef>
                <a:spcPts val="1600"/>
              </a:spcBef>
              <a:defRPr sz="4000">
                <a:solidFill>
                  <a:srgbClr val="000000"/>
                </a:solidFill>
                <a:latin typeface="Helvetica"/>
                <a:ea typeface="Helvetica"/>
                <a:cs typeface="Helvetica"/>
                <a:sym typeface="Helvetica"/>
              </a:defRPr>
            </a:pPr>
            <a:r>
              <a:rPr sz="3200">
                <a:sym typeface="+mn-ea"/>
              </a:rPr>
              <a:t>大型企业应当将逾期尚未支付中小企业款项的合同数量、金额等信息纳入企业年度报告，通过</a:t>
            </a:r>
            <a:r>
              <a:rPr lang="zh-CN" sz="3200" b="1">
                <a:solidFill>
                  <a:srgbClr val="9A621F"/>
                </a:solidFill>
                <a:sym typeface="+mn-ea"/>
              </a:rPr>
              <a:t>企业信用信息公示系统</a:t>
            </a:r>
            <a:r>
              <a:rPr sz="3200">
                <a:sym typeface="+mn-ea"/>
              </a:rPr>
              <a:t>向社会公示。</a:t>
            </a:r>
            <a:endParaRPr sz="3200">
              <a:sym typeface="+mn-ea"/>
            </a:endParaRPr>
          </a:p>
          <a:p>
            <a:pPr algn="l" defTabSz="457200">
              <a:lnSpc>
                <a:spcPct val="110000"/>
              </a:lnSpc>
              <a:spcBef>
                <a:spcPts val="1600"/>
              </a:spcBef>
              <a:defRPr sz="4000">
                <a:solidFill>
                  <a:srgbClr val="000000"/>
                </a:solidFill>
                <a:latin typeface="Helvetica"/>
                <a:ea typeface="Helvetica"/>
                <a:cs typeface="Helvetica"/>
                <a:sym typeface="Helvetica"/>
              </a:defRPr>
            </a:pPr>
            <a:endParaRPr sz="3200" b="1">
              <a:sym typeface="+mn-ea"/>
            </a:endParaRPr>
          </a:p>
          <a:p>
            <a:pPr algn="l" defTabSz="457200">
              <a:lnSpc>
                <a:spcPct val="110000"/>
              </a:lnSpc>
              <a:spcBef>
                <a:spcPts val="1600"/>
              </a:spcBef>
              <a:defRPr sz="4000">
                <a:solidFill>
                  <a:srgbClr val="000000"/>
                </a:solidFill>
                <a:latin typeface="Helvetica"/>
                <a:ea typeface="Helvetica"/>
                <a:cs typeface="Helvetica"/>
                <a:sym typeface="Helvetica"/>
              </a:defRPr>
            </a:pPr>
            <a:r>
              <a:rPr sz="3200" b="1">
                <a:sym typeface="+mn-ea"/>
              </a:rPr>
              <a:t>第二十条</a:t>
            </a:r>
            <a:r>
              <a:rPr sz="3200">
                <a:sym typeface="+mn-ea"/>
              </a:rPr>
              <a:t> 审计机关依法对机关、事业单位和国有大型企业支付中小企业款项情况实施</a:t>
            </a:r>
            <a:r>
              <a:rPr lang="zh-CN" sz="3200">
                <a:solidFill>
                  <a:srgbClr val="9A621F"/>
                </a:solidFill>
                <a:sym typeface="+mn-ea"/>
              </a:rPr>
              <a:t>审计监督</a:t>
            </a:r>
            <a:r>
              <a:rPr sz="3200">
                <a:sym typeface="+mn-ea"/>
              </a:rPr>
              <a:t>。</a:t>
            </a:r>
            <a:endParaRPr sz="3200">
              <a:sym typeface="+mn-ea"/>
            </a:endParaRPr>
          </a:p>
          <a:p>
            <a:pPr algn="l" defTabSz="457200">
              <a:lnSpc>
                <a:spcPct val="110000"/>
              </a:lnSpc>
              <a:spcBef>
                <a:spcPts val="1600"/>
              </a:spcBef>
              <a:defRPr sz="4000">
                <a:solidFill>
                  <a:srgbClr val="000000"/>
                </a:solidFill>
                <a:latin typeface="Helvetica"/>
                <a:ea typeface="Helvetica"/>
                <a:cs typeface="Helvetica"/>
                <a:sym typeface="Helvetica"/>
              </a:defRPr>
            </a:pPr>
            <a:endParaRPr sz="3200">
              <a:sym typeface="+mn-ea"/>
            </a:endParaRPr>
          </a:p>
          <a:p>
            <a:pPr algn="l" defTabSz="457200">
              <a:lnSpc>
                <a:spcPct val="110000"/>
              </a:lnSpc>
              <a:spcBef>
                <a:spcPts val="1600"/>
              </a:spcBef>
              <a:defRPr sz="4000">
                <a:solidFill>
                  <a:srgbClr val="000000"/>
                </a:solidFill>
                <a:latin typeface="Helvetica"/>
                <a:ea typeface="Helvetica"/>
                <a:cs typeface="Helvetica"/>
                <a:sym typeface="Helvetica"/>
              </a:defRPr>
            </a:pPr>
            <a:r>
              <a:rPr sz="3200" b="1">
                <a:sym typeface="+mn-ea"/>
              </a:rPr>
              <a:t>第二十一条</a:t>
            </a:r>
            <a:r>
              <a:rPr sz="3200">
                <a:sym typeface="+mn-ea"/>
              </a:rPr>
              <a:t> </a:t>
            </a:r>
            <a:r>
              <a:rPr lang="zh-CN" sz="3200">
                <a:solidFill>
                  <a:srgbClr val="9A621F"/>
                </a:solidFill>
                <a:sym typeface="+mn-ea"/>
              </a:rPr>
              <a:t>省级以上人民政府建立督查制度</a:t>
            </a:r>
            <a:r>
              <a:rPr sz="3200">
                <a:sym typeface="+mn-ea"/>
              </a:rPr>
              <a:t>，对及时支付中小企业款项工作进行监督检查。</a:t>
            </a:r>
            <a:endParaRPr sz="3200">
              <a:sym typeface="+mn-ea"/>
            </a:endParaRPr>
          </a:p>
          <a:p>
            <a:pPr algn="l" defTabSz="457200">
              <a:lnSpc>
                <a:spcPct val="110000"/>
              </a:lnSpc>
              <a:spcBef>
                <a:spcPts val="1600"/>
              </a:spcBef>
              <a:defRPr sz="4000">
                <a:solidFill>
                  <a:srgbClr val="000000"/>
                </a:solidFill>
                <a:latin typeface="Helvetica"/>
                <a:ea typeface="Helvetica"/>
                <a:cs typeface="Helvetica"/>
                <a:sym typeface="Helvetica"/>
              </a:defRPr>
            </a:pPr>
            <a:endParaRPr sz="3200">
              <a:sym typeface="+mn-ea"/>
            </a:endParaRPr>
          </a:p>
          <a:p>
            <a:pPr algn="l" defTabSz="457200">
              <a:lnSpc>
                <a:spcPct val="110000"/>
              </a:lnSpc>
              <a:spcBef>
                <a:spcPts val="1600"/>
              </a:spcBef>
              <a:defRPr sz="4000">
                <a:solidFill>
                  <a:srgbClr val="000000"/>
                </a:solidFill>
                <a:latin typeface="Helvetica"/>
                <a:ea typeface="Helvetica"/>
                <a:cs typeface="Helvetica"/>
                <a:sym typeface="Helvetica"/>
              </a:defRPr>
            </a:pPr>
            <a:r>
              <a:rPr sz="3200" b="1">
                <a:sym typeface="+mn-ea"/>
              </a:rPr>
              <a:t>第二十二条</a:t>
            </a:r>
            <a:r>
              <a:rPr sz="3200">
                <a:sym typeface="+mn-ea"/>
              </a:rPr>
              <a:t> 国家依法开展中小企业发展环境评估和营商环境评价时，应当</a:t>
            </a:r>
            <a:r>
              <a:rPr lang="zh-CN" sz="3200">
                <a:solidFill>
                  <a:srgbClr val="9A621F"/>
                </a:solidFill>
                <a:sym typeface="+mn-ea"/>
              </a:rPr>
              <a:t>将及时支付中小企业款项工作情况纳入评估和评价内容。</a:t>
            </a:r>
            <a:endParaRPr lang="zh-CN" sz="3200">
              <a:solidFill>
                <a:srgbClr val="9A621F"/>
              </a:solidFill>
            </a:endParaRPr>
          </a:p>
          <a:p>
            <a:pPr algn="l" defTabSz="457200">
              <a:lnSpc>
                <a:spcPct val="110000"/>
              </a:lnSpc>
              <a:spcBef>
                <a:spcPts val="1600"/>
              </a:spcBef>
              <a:defRPr sz="4000">
                <a:solidFill>
                  <a:srgbClr val="000000"/>
                </a:solidFill>
                <a:latin typeface="Helvetica"/>
                <a:ea typeface="Helvetica"/>
                <a:cs typeface="Helvetica"/>
                <a:sym typeface="Helvetica"/>
              </a:defRPr>
            </a:pPr>
            <a:endParaRPr sz="3200" dirty="0">
              <a:solidFill>
                <a:srgbClr val="9A621F"/>
              </a:solidFill>
            </a:endParaRPr>
          </a:p>
        </p:txBody>
      </p:sp>
      <p:sp>
        <p:nvSpPr>
          <p:cNvPr id="3" name="文本占位符 4"/>
          <p:cNvSpPr txBox="1"/>
          <p:nvPr/>
        </p:nvSpPr>
        <p:spPr>
          <a:xfrm>
            <a:off x="11164662" y="863600"/>
            <a:ext cx="13219338" cy="711200"/>
          </a:xfrm>
          <a:prstGeom prst="rect">
            <a:avLst/>
          </a:prstGeom>
          <a:ln w="12700">
            <a:miter lim="400000"/>
          </a:ln>
        </p:spPr>
        <p:txBody>
          <a:bodyPr lIns="50800" tIns="50800" rIns="50800" bIns="50800">
            <a:normAutofit fontScale="62500" lnSpcReduction="20000"/>
          </a:bodyPr>
          <a:lstStyle>
            <a:lvl1pPr marL="0" marR="0" indent="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1pPr>
            <a:lvl2pPr marL="0" marR="0" indent="4572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2pPr>
            <a:lvl3pPr marL="0" marR="0" indent="9144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3pPr>
            <a:lvl4pPr marL="0" marR="0" indent="13716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4pPr>
            <a:lvl5pPr marL="0" marR="0" indent="18288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5pPr>
            <a:lvl6pPr marL="36576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6pPr>
            <a:lvl7pPr marL="42672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7pPr>
            <a:lvl8pPr marL="48768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8pPr>
            <a:lvl9pPr marL="54864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9pPr>
          </a:lstStyle>
          <a:p>
            <a:pPr algn="r"/>
            <a:r>
              <a:rPr lang="zh-CN" altLang="en-US" sz="6000" b="0" dirty="0">
                <a:solidFill>
                  <a:srgbClr val="9A621F"/>
                </a:solidFill>
                <a:latin typeface="Helvetica"/>
                <a:ea typeface="Helvetica"/>
                <a:cs typeface="Helvetica"/>
                <a:sym typeface="+mn-ea"/>
              </a:rPr>
              <a:t>第三部分  </a:t>
            </a:r>
            <a:r>
              <a:rPr lang="zh-CN" sz="6000" b="0">
                <a:solidFill>
                  <a:srgbClr val="9A621F"/>
                </a:solidFill>
                <a:latin typeface="Helvetica"/>
                <a:ea typeface="Helvetica"/>
                <a:cs typeface="Helvetica"/>
                <a:sym typeface="+mn-ea"/>
              </a:rPr>
              <a:t>加强信用监督和服务保障</a:t>
            </a:r>
            <a:endParaRPr lang="zh-CN" sz="6000" b="0">
              <a:ln>
                <a:noFill/>
              </a:ln>
              <a:solidFill>
                <a:srgbClr val="9A621F"/>
              </a:solidFill>
              <a:effectLst/>
              <a:latin typeface="Helvetica"/>
              <a:ea typeface="Helvetica"/>
              <a:cs typeface="Helvetica"/>
              <a:sym typeface="+mn-ea"/>
            </a:endParaRPr>
          </a:p>
          <a:p>
            <a:pPr algn="ctr"/>
            <a:endParaRPr sz="6000" b="0" dirty="0">
              <a:ln>
                <a:noFill/>
              </a:ln>
              <a:solidFill>
                <a:srgbClr val="9A621F"/>
              </a:solidFill>
              <a:effectLst/>
              <a:latin typeface="Helvetica"/>
              <a:ea typeface="Helvetica"/>
              <a:cs typeface="Helvetica"/>
              <a:sym typeface="+mn-ea"/>
            </a:endParaRPr>
          </a:p>
          <a:p>
            <a:pPr algn="r" hangingPunct="1"/>
            <a:endParaRPr lang="zh-CN" altLang="en-US" sz="6000" b="0" dirty="0">
              <a:solidFill>
                <a:srgbClr val="9A621F"/>
              </a:solidFill>
              <a:latin typeface="Helvetica"/>
              <a:ea typeface="Helvetica"/>
              <a:cs typeface="Helvetica"/>
              <a:sym typeface="+mn-ea"/>
            </a:endParaRPr>
          </a:p>
        </p:txBody>
      </p:sp>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占位符 7"/>
          <p:cNvSpPr>
            <a:spLocks noGrp="1"/>
          </p:cNvSpPr>
          <p:nvPr>
            <p:ph type="body" sz="quarter" idx="21"/>
          </p:nvPr>
        </p:nvSpPr>
        <p:spPr>
          <a:xfrm>
            <a:off x="573405" y="3073367"/>
            <a:ext cx="21971000" cy="934780"/>
          </a:xfrm>
        </p:spPr>
        <p:txBody>
          <a:bodyPr>
            <a:noAutofit/>
          </a:bodyPr>
          <a:lstStyle/>
          <a:p>
            <a:pPr algn="ctr"/>
            <a:r>
              <a:rPr lang="zh-CN" sz="6600">
                <a:ln>
                  <a:noFill/>
                </a:ln>
                <a:solidFill>
                  <a:srgbClr val="9A621F"/>
                </a:solidFill>
                <a:effectLst/>
                <a:latin typeface="Helvetica"/>
                <a:ea typeface="宋体" panose="02010600030101010101" pitchFamily="2" charset="-122"/>
                <a:cs typeface="Helvetica"/>
              </a:rPr>
              <a:t>公示、投诉平台</a:t>
            </a:r>
            <a:endParaRPr lang="zh-CN" sz="6600">
              <a:ln>
                <a:noFill/>
              </a:ln>
              <a:solidFill>
                <a:srgbClr val="9A621F"/>
              </a:solidFill>
              <a:effectLst/>
              <a:latin typeface="Helvetica"/>
              <a:ea typeface="宋体" panose="02010600030101010101" pitchFamily="2" charset="-122"/>
              <a:cs typeface="Helvetica"/>
            </a:endParaRPr>
          </a:p>
        </p:txBody>
      </p:sp>
      <p:sp>
        <p:nvSpPr>
          <p:cNvPr id="9" name="文本占位符 8"/>
          <p:cNvSpPr>
            <a:spLocks noGrp="1"/>
          </p:cNvSpPr>
          <p:nvPr>
            <p:ph type="body" idx="1"/>
          </p:nvPr>
        </p:nvSpPr>
        <p:spPr>
          <a:xfrm>
            <a:off x="5410835" y="5457825"/>
            <a:ext cx="16825595" cy="7242175"/>
          </a:xfrm>
        </p:spPr>
        <p:txBody>
          <a:bodyPr>
            <a:normAutofit/>
          </a:bodyPr>
          <a:lstStyle/>
          <a:p>
            <a:pPr marL="0" indent="0" eaLnBrk="1" fontAlgn="auto" hangingPunct="1">
              <a:lnSpc>
                <a:spcPct val="150000"/>
              </a:lnSpc>
              <a:buNone/>
            </a:pPr>
            <a:r>
              <a:rPr sz="4000">
                <a:ln>
                  <a:noFill/>
                </a:ln>
                <a:effectLst/>
                <a:latin typeface="Helvetica"/>
                <a:ea typeface="Helvetica"/>
                <a:cs typeface="Helvetica"/>
              </a:rPr>
              <a:t>1、国家中小企业政策信息互联网发布平台</a:t>
            </a:r>
            <a:endParaRPr sz="4000">
              <a:ln>
                <a:noFill/>
              </a:ln>
              <a:effectLst/>
              <a:latin typeface="Helvetica"/>
              <a:ea typeface="Helvetica"/>
              <a:cs typeface="Helvetica"/>
            </a:endParaRPr>
          </a:p>
          <a:p>
            <a:pPr marL="0" indent="0" eaLnBrk="1" fontAlgn="auto" hangingPunct="1">
              <a:lnSpc>
                <a:spcPct val="150000"/>
              </a:lnSpc>
              <a:buNone/>
            </a:pPr>
            <a:r>
              <a:rPr sz="4000">
                <a:ln>
                  <a:noFill/>
                </a:ln>
                <a:effectLst/>
                <a:latin typeface="Helvetica"/>
                <a:ea typeface="Helvetica"/>
                <a:cs typeface="Helvetica"/>
              </a:rPr>
              <a:t>2、部分政府部门和国有企业拖欠民营企业中小企业账款典型失信案例查询</a:t>
            </a:r>
            <a:endParaRPr sz="4000">
              <a:ln>
                <a:noFill/>
              </a:ln>
              <a:effectLst/>
              <a:latin typeface="Helvetica"/>
              <a:ea typeface="Helvetica"/>
              <a:cs typeface="Helvetica"/>
            </a:endParaRPr>
          </a:p>
          <a:p>
            <a:pPr marL="0" indent="0" eaLnBrk="1" fontAlgn="auto" hangingPunct="1">
              <a:lnSpc>
                <a:spcPct val="150000"/>
              </a:lnSpc>
              <a:buNone/>
            </a:pPr>
            <a:r>
              <a:rPr sz="4000" b="1">
                <a:ln>
                  <a:noFill/>
                </a:ln>
                <a:effectLst/>
                <a:latin typeface="Helvetica"/>
                <a:ea typeface="Helvetica"/>
                <a:cs typeface="Helvetica"/>
              </a:rPr>
              <a:t>【提示】</a:t>
            </a:r>
            <a:endParaRPr sz="4000" b="1">
              <a:ln>
                <a:noFill/>
              </a:ln>
              <a:effectLst/>
              <a:latin typeface="Helvetica"/>
              <a:ea typeface="Helvetica"/>
              <a:cs typeface="Helvetica"/>
            </a:endParaRPr>
          </a:p>
          <a:p>
            <a:pPr marL="0" indent="0" eaLnBrk="1" fontAlgn="auto" hangingPunct="1">
              <a:lnSpc>
                <a:spcPct val="150000"/>
              </a:lnSpc>
              <a:buNone/>
            </a:pPr>
            <a:r>
              <a:rPr lang="zh-CN" sz="4000">
                <a:ln>
                  <a:noFill/>
                </a:ln>
                <a:solidFill>
                  <a:srgbClr val="9A621F"/>
                </a:solidFill>
                <a:effectLst/>
                <a:latin typeface="Helvetica"/>
                <a:ea typeface="Helvetica"/>
                <a:cs typeface="Helvetica"/>
              </a:rPr>
              <a:t>在签约之前，可先查明相关企业信息，预估支付风险</a:t>
            </a:r>
            <a:endParaRPr lang="zh-CN" sz="4000">
              <a:ln>
                <a:noFill/>
              </a:ln>
              <a:solidFill>
                <a:srgbClr val="9A621F"/>
              </a:solidFill>
              <a:effectLst/>
              <a:latin typeface="Helvetica"/>
              <a:ea typeface="Helvetica"/>
              <a:cs typeface="Helvetica"/>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000" fill="hold">
                                          <p:stCondLst>
                                            <p:cond delay="0"/>
                                          </p:stCondLst>
                                        </p:cTn>
                                        <p:tgtEl>
                                          <p:spTgt spid="9">
                                            <p:txEl>
                                              <p:pRg st="2" end="2"/>
                                            </p:txEl>
                                          </p:spTgt>
                                        </p:tgtEl>
                                        <p:attrNameLst>
                                          <p:attrName>style.visibility</p:attrName>
                                        </p:attrNameLst>
                                      </p:cBhvr>
                                      <p:to>
                                        <p:strVal val="visible"/>
                                      </p:to>
                                    </p:set>
                                    <p:animEffect transition="in" filter="blinds(horizontal)">
                                      <p:cBhvr>
                                        <p:cTn id="7" dur="1000"/>
                                        <p:tgtEl>
                                          <p:spTgt spid="9">
                                            <p:txEl>
                                              <p:pRg st="2" end="2"/>
                                            </p:txEl>
                                          </p:spTgt>
                                        </p:tgtEl>
                                      </p:cBhvr>
                                    </p:animEffect>
                                  </p:childTnLst>
                                </p:cTn>
                              </p:par>
                              <p:par>
                                <p:cTn id="8" presetID="3" presetClass="entr" presetSubtype="10" fill="hold" nodeType="withEffect">
                                  <p:stCondLst>
                                    <p:cond delay="0"/>
                                  </p:stCondLst>
                                  <p:childTnLst>
                                    <p:set>
                                      <p:cBhvr>
                                        <p:cTn id="9" dur="1000" fill="hold">
                                          <p:stCondLst>
                                            <p:cond delay="0"/>
                                          </p:stCondLst>
                                        </p:cTn>
                                        <p:tgtEl>
                                          <p:spTgt spid="9">
                                            <p:txEl>
                                              <p:pRg st="3" end="3"/>
                                            </p:txEl>
                                          </p:spTgt>
                                        </p:tgtEl>
                                        <p:attrNameLst>
                                          <p:attrName>style.visibility</p:attrName>
                                        </p:attrNameLst>
                                      </p:cBhvr>
                                      <p:to>
                                        <p:strVal val="visible"/>
                                      </p:to>
                                    </p:set>
                                    <p:animEffect transition="in" filter="blinds(horizontal)">
                                      <p:cBhvr>
                                        <p:cTn id="10" dur="10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p:cNvSpPr>
            <a:spLocks noGrp="1"/>
          </p:cNvSpPr>
          <p:nvPr>
            <p:ph type="title"/>
          </p:nvPr>
        </p:nvSpPr>
        <p:spPr>
          <a:xfrm>
            <a:off x="1663700" y="2164079"/>
            <a:ext cx="14109700" cy="706121"/>
          </a:xfrm>
        </p:spPr>
        <p:txBody>
          <a:bodyPr>
            <a:normAutofit fontScale="90000"/>
          </a:bodyPr>
          <a:lstStyle/>
          <a:p>
            <a:r>
              <a:rPr sz="4890" spc="0" dirty="0" err="1">
                <a:ln>
                  <a:noFill/>
                </a:ln>
                <a:solidFill>
                  <a:srgbClr val="9A621F"/>
                </a:solidFill>
                <a:effectLst/>
                <a:latin typeface="Helvetica"/>
                <a:ea typeface="Helvetica"/>
                <a:cs typeface="Helvetica"/>
              </a:rPr>
              <a:t>新旧法条对比</a:t>
            </a:r>
            <a:endParaRPr sz="4890" spc="0" dirty="0" err="1">
              <a:ln>
                <a:noFill/>
              </a:ln>
              <a:solidFill>
                <a:srgbClr val="9A621F"/>
              </a:solidFill>
              <a:effectLst/>
              <a:latin typeface="Helvetica"/>
              <a:ea typeface="Helvetica"/>
              <a:cs typeface="Helvetica"/>
            </a:endParaRPr>
          </a:p>
        </p:txBody>
      </p:sp>
      <p:sp>
        <p:nvSpPr>
          <p:cNvPr id="8" name="文本占位符 7"/>
          <p:cNvSpPr>
            <a:spLocks noGrp="1"/>
          </p:cNvSpPr>
          <p:nvPr>
            <p:ph type="body" sz="quarter" idx="21"/>
          </p:nvPr>
        </p:nvSpPr>
        <p:spPr>
          <a:xfrm>
            <a:off x="1206500" y="3801646"/>
            <a:ext cx="19570700" cy="822358"/>
          </a:xfrm>
        </p:spPr>
        <p:txBody>
          <a:bodyPr>
            <a:normAutofit/>
          </a:bodyPr>
          <a:lstStyle/>
          <a:p>
            <a:r>
              <a:rPr lang="zh-CN" sz="4000" dirty="0">
                <a:ln>
                  <a:noFill/>
                </a:ln>
                <a:solidFill>
                  <a:srgbClr val="9A621F"/>
                </a:solidFill>
                <a:effectLst/>
                <a:latin typeface="Helvetica"/>
                <a:ea typeface="宋体" panose="02010600030101010101" pitchFamily="2" charset="-122"/>
                <a:cs typeface="Helvetica"/>
              </a:rPr>
              <a:t>《</a:t>
            </a:r>
            <a:r>
              <a:rPr sz="4000" dirty="0" err="1">
                <a:ln>
                  <a:noFill/>
                </a:ln>
                <a:solidFill>
                  <a:srgbClr val="9A621F"/>
                </a:solidFill>
                <a:effectLst/>
                <a:latin typeface="Helvetica"/>
                <a:ea typeface="Helvetica"/>
                <a:cs typeface="Helvetica"/>
              </a:rPr>
              <a:t>及时支付中小企业款项管理办法</a:t>
            </a:r>
            <a:r>
              <a:rPr lang="zh-CN" sz="4000" dirty="0">
                <a:ln>
                  <a:noFill/>
                </a:ln>
                <a:solidFill>
                  <a:srgbClr val="9A621F"/>
                </a:solidFill>
                <a:effectLst/>
                <a:latin typeface="Helvetica"/>
                <a:ea typeface="宋体" panose="02010600030101010101" pitchFamily="2" charset="-122"/>
                <a:cs typeface="Helvetica"/>
              </a:rPr>
              <a:t>》</a:t>
            </a:r>
            <a:endParaRPr lang="zh-CN" sz="4000" dirty="0">
              <a:ln>
                <a:noFill/>
              </a:ln>
              <a:solidFill>
                <a:srgbClr val="9A621F"/>
              </a:solidFill>
              <a:effectLst/>
              <a:latin typeface="Helvetica"/>
              <a:ea typeface="宋体" panose="02010600030101010101" pitchFamily="2" charset="-122"/>
              <a:cs typeface="Helvetica"/>
            </a:endParaRPr>
          </a:p>
        </p:txBody>
      </p:sp>
      <p:sp>
        <p:nvSpPr>
          <p:cNvPr id="9" name="文本占位符 8"/>
          <p:cNvSpPr>
            <a:spLocks noGrp="1"/>
          </p:cNvSpPr>
          <p:nvPr>
            <p:ph type="body" idx="1"/>
          </p:nvPr>
        </p:nvSpPr>
        <p:spPr>
          <a:xfrm>
            <a:off x="1206500" y="5156101"/>
            <a:ext cx="21971000" cy="9482553"/>
          </a:xfrm>
        </p:spPr>
        <p:txBody>
          <a:bodyPr>
            <a:normAutofit/>
          </a:bodyPr>
          <a:lstStyle/>
          <a:p>
            <a:pPr eaLnBrk="1" fontAlgn="auto" hangingPunct="1">
              <a:lnSpc>
                <a:spcPct val="200000"/>
              </a:lnSpc>
            </a:pPr>
            <a:r>
              <a:rPr sz="3600" b="1">
                <a:ln>
                  <a:noFill/>
                </a:ln>
                <a:effectLst/>
                <a:latin typeface="Helvetica"/>
                <a:ea typeface="Helvetica"/>
                <a:cs typeface="Helvetica"/>
                <a:sym typeface="+mn-ea"/>
              </a:rPr>
              <a:t>第二十一条</a:t>
            </a:r>
            <a:r>
              <a:rPr sz="3600">
                <a:ln>
                  <a:noFill/>
                </a:ln>
                <a:effectLst/>
                <a:latin typeface="Helvetica"/>
                <a:ea typeface="Helvetica"/>
                <a:cs typeface="Helvetica"/>
                <a:sym typeface="+mn-ea"/>
              </a:rPr>
              <a:t>【监测机制】县级以上各级人民政府负责中小企业促进工作综合管理的部门应当会同投资、财政、国有资产监督管理等部门建立迟延支付中小企业款项监测、预警和共享机制，定期监测国家机关、事业单位和国有大型企业迟延支付情况。</a:t>
            </a:r>
            <a:endParaRPr sz="3600">
              <a:ln>
                <a:noFill/>
              </a:ln>
              <a:effectLst/>
              <a:latin typeface="Helvetica"/>
              <a:ea typeface="Helvetica"/>
              <a:cs typeface="Helvetica"/>
            </a:endParaRPr>
          </a:p>
          <a:p>
            <a:pPr eaLnBrk="1" fontAlgn="auto" hangingPunct="1">
              <a:lnSpc>
                <a:spcPct val="200000"/>
              </a:lnSpc>
            </a:pPr>
            <a:r>
              <a:rPr sz="3600">
                <a:ln>
                  <a:noFill/>
                </a:ln>
                <a:effectLst/>
                <a:latin typeface="Helvetica"/>
                <a:ea typeface="Helvetica"/>
                <a:cs typeface="Helvetica"/>
                <a:sym typeface="+mn-ea"/>
              </a:rPr>
              <a:t>县级以上各级人民政府负责中小企业促进工作综合管理的部门和国有资产监督管理部门应当定期通报迟延支付中小企业款项的有关情况及典型案例。</a:t>
            </a:r>
            <a:endParaRPr sz="3600" dirty="0">
              <a:ln>
                <a:noFill/>
              </a:ln>
              <a:solidFill>
                <a:schemeClr val="bg2">
                  <a:lumMod val="10000"/>
                </a:schemeClr>
              </a:solidFill>
              <a:effectLst/>
              <a:latin typeface="Helvetica"/>
              <a:ea typeface="Helvetica"/>
              <a:cs typeface="Helvetica"/>
            </a:endParaRPr>
          </a:p>
        </p:txBody>
      </p:sp>
      <p:sp>
        <p:nvSpPr>
          <p:cNvPr id="5" name="文本占位符 4"/>
          <p:cNvSpPr txBox="1"/>
          <p:nvPr/>
        </p:nvSpPr>
        <p:spPr>
          <a:xfrm>
            <a:off x="11164662" y="863600"/>
            <a:ext cx="13219338" cy="711200"/>
          </a:xfrm>
          <a:prstGeom prst="rect">
            <a:avLst/>
          </a:prstGeom>
          <a:ln w="12700">
            <a:miter lim="400000"/>
          </a:ln>
        </p:spPr>
        <p:txBody>
          <a:bodyPr lIns="50800" tIns="50800" rIns="50800" bIns="50800">
            <a:normAutofit fontScale="62500" lnSpcReduction="20000"/>
          </a:bodyPr>
          <a:lstStyle>
            <a:lvl1pPr marL="0" marR="0" indent="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1pPr>
            <a:lvl2pPr marL="0" marR="0" indent="4572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2pPr>
            <a:lvl3pPr marL="0" marR="0" indent="9144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3pPr>
            <a:lvl4pPr marL="0" marR="0" indent="13716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4pPr>
            <a:lvl5pPr marL="0" marR="0" indent="18288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5pPr>
            <a:lvl6pPr marL="36576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6pPr>
            <a:lvl7pPr marL="42672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7pPr>
            <a:lvl8pPr marL="48768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8pPr>
            <a:lvl9pPr marL="54864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9pPr>
          </a:lstStyle>
          <a:p>
            <a:pPr algn="r"/>
            <a:r>
              <a:rPr lang="zh-CN" altLang="en-US" sz="6000" b="0" dirty="0">
                <a:solidFill>
                  <a:srgbClr val="9A621F"/>
                </a:solidFill>
                <a:latin typeface="Helvetica"/>
                <a:ea typeface="Helvetica"/>
                <a:cs typeface="Helvetica"/>
                <a:sym typeface="+mn-ea"/>
              </a:rPr>
              <a:t>第三部分  </a:t>
            </a:r>
            <a:r>
              <a:rPr lang="zh-CN" sz="6000" b="0">
                <a:solidFill>
                  <a:srgbClr val="9A621F"/>
                </a:solidFill>
                <a:latin typeface="Helvetica"/>
                <a:ea typeface="Helvetica"/>
                <a:cs typeface="Helvetica"/>
                <a:sym typeface="+mn-ea"/>
              </a:rPr>
              <a:t>加强信用监督和服务保障</a:t>
            </a:r>
            <a:endParaRPr lang="zh-CN" sz="6000" b="0">
              <a:ln>
                <a:noFill/>
              </a:ln>
              <a:solidFill>
                <a:srgbClr val="9A621F"/>
              </a:solidFill>
              <a:effectLst/>
              <a:latin typeface="Helvetica"/>
              <a:ea typeface="Helvetica"/>
              <a:cs typeface="Helvetica"/>
              <a:sym typeface="+mn-ea"/>
            </a:endParaRPr>
          </a:p>
          <a:p>
            <a:pPr algn="ctr"/>
            <a:endParaRPr sz="6000" b="0" dirty="0">
              <a:ln>
                <a:noFill/>
              </a:ln>
              <a:solidFill>
                <a:srgbClr val="9A621F"/>
              </a:solidFill>
              <a:effectLst/>
              <a:latin typeface="Helvetica"/>
              <a:ea typeface="Helvetica"/>
              <a:cs typeface="Helvetica"/>
              <a:sym typeface="+mn-ea"/>
            </a:endParaRPr>
          </a:p>
          <a:p>
            <a:pPr algn="r" hangingPunct="1"/>
            <a:endParaRPr lang="zh-CN" altLang="en-US" sz="6000" b="0" dirty="0">
              <a:solidFill>
                <a:srgbClr val="9A621F"/>
              </a:solidFill>
              <a:latin typeface="Helvetica"/>
              <a:ea typeface="Helvetica"/>
              <a:cs typeface="Helvetica"/>
              <a:sym typeface="+mn-ea"/>
            </a:endParaRPr>
          </a:p>
        </p:txBody>
      </p:sp>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 name="《保理合同》约定…"/>
          <p:cNvSpPr txBox="1"/>
          <p:nvPr/>
        </p:nvSpPr>
        <p:spPr>
          <a:xfrm>
            <a:off x="2516226" y="3014662"/>
            <a:ext cx="19351548" cy="9068435"/>
          </a:xfrm>
          <a:prstGeom prst="rect">
            <a:avLst/>
          </a:prstGeom>
          <a:ln w="12700">
            <a:miter lim="400000"/>
          </a:ln>
        </p:spPr>
        <p:txBody>
          <a:bodyPr lIns="50800" tIns="50800" rIns="50800" bIns="50800" anchor="ctr">
            <a:spAutoFit/>
          </a:bodyPr>
          <a:lstStyle/>
          <a:p>
            <a:pPr algn="l" defTabSz="457200">
              <a:lnSpc>
                <a:spcPts val="7600"/>
              </a:lnSpc>
              <a:defRPr sz="4000" b="1">
                <a:solidFill>
                  <a:srgbClr val="9A621F"/>
                </a:solidFill>
                <a:latin typeface="Helvetica"/>
                <a:ea typeface="Helvetica"/>
                <a:cs typeface="Helvetica"/>
                <a:sym typeface="Helvetica"/>
              </a:defRPr>
            </a:pPr>
            <a:r>
              <a:rPr sz="4400" b="0">
                <a:sym typeface="+mn-ea"/>
              </a:rPr>
              <a:t>2：</a:t>
            </a:r>
            <a:r>
              <a:rPr lang="zh-CN" sz="4400" b="0">
                <a:sym typeface="+mn-ea"/>
              </a:rPr>
              <a:t>建立投诉处理渠道</a:t>
            </a:r>
            <a:endParaRPr lang="zh-CN" sz="4400" b="0"/>
          </a:p>
          <a:p>
            <a:pPr algn="l" defTabSz="457200">
              <a:lnSpc>
                <a:spcPts val="6800"/>
              </a:lnSpc>
              <a:defRPr sz="4000">
                <a:latin typeface="Helvetica"/>
                <a:ea typeface="Helvetica"/>
                <a:cs typeface="Helvetica"/>
                <a:sym typeface="Helvetica"/>
              </a:defRPr>
            </a:pPr>
            <a:endParaRPr lang="zh-CN"/>
          </a:p>
          <a:p>
            <a:pPr algn="l" defTabSz="457200">
              <a:lnSpc>
                <a:spcPct val="110000"/>
              </a:lnSpc>
              <a:spcBef>
                <a:spcPts val="1600"/>
              </a:spcBef>
              <a:defRPr sz="4000">
                <a:solidFill>
                  <a:srgbClr val="000000"/>
                </a:solidFill>
                <a:latin typeface="Helvetica"/>
                <a:ea typeface="Helvetica"/>
                <a:cs typeface="Helvetica"/>
                <a:sym typeface="Helvetica"/>
              </a:defRPr>
            </a:pPr>
            <a:r>
              <a:rPr b="1">
                <a:sym typeface="+mn-ea"/>
              </a:rPr>
              <a:t>第十七条 </a:t>
            </a:r>
            <a:r>
              <a:rPr lang="zh-CN">
                <a:solidFill>
                  <a:srgbClr val="9A621F"/>
                </a:solidFill>
                <a:sym typeface="+mn-ea"/>
              </a:rPr>
              <a:t>省级以上人民政府</a:t>
            </a:r>
            <a:r>
              <a:rPr>
                <a:sym typeface="+mn-ea"/>
              </a:rPr>
              <a:t>负责中小企业促进工作综合管理的部门</a:t>
            </a:r>
            <a:r>
              <a:rPr lang="zh-CN">
                <a:solidFill>
                  <a:srgbClr val="9A621F"/>
                </a:solidFill>
                <a:sym typeface="+mn-ea"/>
              </a:rPr>
              <a:t>应当建立便利畅通的渠道</a:t>
            </a:r>
            <a:r>
              <a:rPr>
                <a:sym typeface="+mn-ea"/>
              </a:rPr>
              <a:t>，</a:t>
            </a:r>
            <a:r>
              <a:rPr lang="zh-CN">
                <a:solidFill>
                  <a:srgbClr val="9A621F"/>
                </a:solidFill>
                <a:sym typeface="+mn-ea"/>
              </a:rPr>
              <a:t>受理</a:t>
            </a:r>
            <a:r>
              <a:rPr>
                <a:sym typeface="+mn-ea"/>
              </a:rPr>
              <a:t>对机关、事业单位和大型企业拒绝或者迟延支付中小企业款项的</a:t>
            </a:r>
            <a:r>
              <a:rPr lang="zh-CN">
                <a:solidFill>
                  <a:srgbClr val="9A621F"/>
                </a:solidFill>
                <a:sym typeface="+mn-ea"/>
              </a:rPr>
              <a:t>投诉。</a:t>
            </a:r>
            <a:endParaRPr lang="zh-CN">
              <a:solidFill>
                <a:srgbClr val="9A621F"/>
              </a:solidFill>
            </a:endParaRPr>
          </a:p>
          <a:p>
            <a:pPr algn="l" defTabSz="457200">
              <a:lnSpc>
                <a:spcPct val="110000"/>
              </a:lnSpc>
              <a:spcBef>
                <a:spcPts val="1600"/>
              </a:spcBef>
              <a:defRPr sz="4000">
                <a:solidFill>
                  <a:srgbClr val="000000"/>
                </a:solidFill>
                <a:latin typeface="Helvetica"/>
                <a:ea typeface="Helvetica"/>
                <a:cs typeface="Helvetica"/>
                <a:sym typeface="Helvetica"/>
              </a:defRPr>
            </a:pPr>
            <a:r>
              <a:rPr>
                <a:sym typeface="+mn-ea"/>
              </a:rPr>
              <a:t>受理投诉部门应当按照“属地管理、分级负责，谁主管谁负责”的原则，及时将投诉转交有关部门、地方人民政府处理，有关部门、地方人民政府应当依法及时处理，并将处理结果告知投诉人，同时反馈受理投诉部门。</a:t>
            </a:r>
            <a:endParaRPr>
              <a:sym typeface="+mn-ea"/>
            </a:endParaRPr>
          </a:p>
          <a:p>
            <a:pPr algn="l" defTabSz="457200">
              <a:lnSpc>
                <a:spcPct val="110000"/>
              </a:lnSpc>
              <a:spcBef>
                <a:spcPts val="1600"/>
              </a:spcBef>
              <a:defRPr sz="4000">
                <a:solidFill>
                  <a:srgbClr val="000000"/>
                </a:solidFill>
                <a:latin typeface="Helvetica"/>
                <a:ea typeface="Helvetica"/>
                <a:cs typeface="Helvetica"/>
                <a:sym typeface="Helvetica"/>
              </a:defRPr>
            </a:pPr>
            <a:endParaRPr b="1"/>
          </a:p>
          <a:p>
            <a:pPr algn="l" defTabSz="457200">
              <a:lnSpc>
                <a:spcPct val="110000"/>
              </a:lnSpc>
              <a:spcBef>
                <a:spcPts val="1600"/>
              </a:spcBef>
              <a:defRPr sz="4000">
                <a:solidFill>
                  <a:srgbClr val="000000"/>
                </a:solidFill>
                <a:latin typeface="Helvetica"/>
                <a:ea typeface="Helvetica"/>
                <a:cs typeface="Helvetica"/>
                <a:sym typeface="Helvetica"/>
              </a:defRPr>
            </a:pPr>
            <a:r>
              <a:rPr b="1">
                <a:sym typeface="+mn-ea"/>
              </a:rPr>
              <a:t>第十八条</a:t>
            </a:r>
            <a:r>
              <a:rPr>
                <a:sym typeface="+mn-ea"/>
              </a:rPr>
              <a:t>  被投诉的机关、事业单位和大型企业及其工作人员不得以任何形式对投诉人进行恐吓、打击报复。</a:t>
            </a:r>
            <a:endParaRPr lang="zh-CN">
              <a:solidFill>
                <a:srgbClr val="9A621F"/>
              </a:solidFill>
            </a:endParaRPr>
          </a:p>
          <a:p>
            <a:pPr algn="l" defTabSz="457200">
              <a:lnSpc>
                <a:spcPct val="110000"/>
              </a:lnSpc>
              <a:spcBef>
                <a:spcPts val="1600"/>
              </a:spcBef>
              <a:defRPr sz="4000">
                <a:solidFill>
                  <a:srgbClr val="000000"/>
                </a:solidFill>
                <a:latin typeface="Helvetica"/>
                <a:ea typeface="Helvetica"/>
                <a:cs typeface="Helvetica"/>
                <a:sym typeface="Helvetica"/>
              </a:defRPr>
            </a:pPr>
            <a:endParaRPr dirty="0">
              <a:solidFill>
                <a:srgbClr val="9A621F"/>
              </a:solidFill>
            </a:endParaRPr>
          </a:p>
        </p:txBody>
      </p:sp>
      <p:sp>
        <p:nvSpPr>
          <p:cNvPr id="3" name="文本占位符 4"/>
          <p:cNvSpPr txBox="1"/>
          <p:nvPr/>
        </p:nvSpPr>
        <p:spPr>
          <a:xfrm>
            <a:off x="11164662" y="863600"/>
            <a:ext cx="13219338" cy="711200"/>
          </a:xfrm>
          <a:prstGeom prst="rect">
            <a:avLst/>
          </a:prstGeom>
          <a:ln w="12700">
            <a:miter lim="400000"/>
          </a:ln>
        </p:spPr>
        <p:txBody>
          <a:bodyPr lIns="50800" tIns="50800" rIns="50800" bIns="50800">
            <a:normAutofit fontScale="62500" lnSpcReduction="20000"/>
          </a:bodyPr>
          <a:lstStyle>
            <a:lvl1pPr marL="0" marR="0" indent="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1pPr>
            <a:lvl2pPr marL="0" marR="0" indent="4572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2pPr>
            <a:lvl3pPr marL="0" marR="0" indent="9144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3pPr>
            <a:lvl4pPr marL="0" marR="0" indent="13716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4pPr>
            <a:lvl5pPr marL="0" marR="0" indent="18288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5pPr>
            <a:lvl6pPr marL="36576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6pPr>
            <a:lvl7pPr marL="42672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7pPr>
            <a:lvl8pPr marL="48768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8pPr>
            <a:lvl9pPr marL="54864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9pPr>
          </a:lstStyle>
          <a:p>
            <a:pPr algn="r"/>
            <a:r>
              <a:rPr lang="zh-CN" altLang="en-US" sz="6000" b="0" dirty="0">
                <a:solidFill>
                  <a:srgbClr val="9A621F"/>
                </a:solidFill>
                <a:latin typeface="Helvetica"/>
                <a:ea typeface="Helvetica"/>
                <a:cs typeface="Helvetica"/>
                <a:sym typeface="+mn-ea"/>
              </a:rPr>
              <a:t>第三部分  </a:t>
            </a:r>
            <a:r>
              <a:rPr lang="zh-CN" sz="6000" b="0">
                <a:solidFill>
                  <a:srgbClr val="9A621F"/>
                </a:solidFill>
                <a:latin typeface="Helvetica"/>
                <a:ea typeface="Helvetica"/>
                <a:cs typeface="Helvetica"/>
                <a:sym typeface="+mn-ea"/>
              </a:rPr>
              <a:t>加强信用监督和服务保障</a:t>
            </a:r>
            <a:endParaRPr lang="zh-CN" sz="6000" b="0">
              <a:ln>
                <a:noFill/>
              </a:ln>
              <a:solidFill>
                <a:srgbClr val="9A621F"/>
              </a:solidFill>
              <a:effectLst/>
              <a:latin typeface="Helvetica"/>
              <a:ea typeface="Helvetica"/>
              <a:cs typeface="Helvetica"/>
              <a:sym typeface="+mn-ea"/>
            </a:endParaRPr>
          </a:p>
          <a:p>
            <a:pPr algn="ctr"/>
            <a:endParaRPr sz="6000" b="0" dirty="0">
              <a:ln>
                <a:noFill/>
              </a:ln>
              <a:solidFill>
                <a:srgbClr val="9A621F"/>
              </a:solidFill>
              <a:effectLst/>
              <a:latin typeface="Helvetica"/>
              <a:ea typeface="Helvetica"/>
              <a:cs typeface="Helvetica"/>
              <a:sym typeface="+mn-ea"/>
            </a:endParaRPr>
          </a:p>
          <a:p>
            <a:pPr algn="r" hangingPunct="1"/>
            <a:endParaRPr lang="zh-CN" altLang="en-US" sz="6000" b="0" dirty="0">
              <a:solidFill>
                <a:srgbClr val="9A621F"/>
              </a:solidFill>
              <a:latin typeface="Helvetica"/>
              <a:ea typeface="Helvetica"/>
              <a:cs typeface="Helvetica"/>
              <a:sym typeface="+mn-ea"/>
            </a:endParaRPr>
          </a:p>
        </p:txBody>
      </p:sp>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p:cNvSpPr>
            <a:spLocks noGrp="1"/>
          </p:cNvSpPr>
          <p:nvPr>
            <p:ph type="title"/>
          </p:nvPr>
        </p:nvSpPr>
        <p:spPr>
          <a:xfrm>
            <a:off x="1694180" y="2564129"/>
            <a:ext cx="14109700" cy="706121"/>
          </a:xfrm>
        </p:spPr>
        <p:txBody>
          <a:bodyPr>
            <a:normAutofit fontScale="90000"/>
          </a:bodyPr>
          <a:lstStyle/>
          <a:p>
            <a:r>
              <a:rPr sz="4890" spc="0" dirty="0" err="1">
                <a:ln>
                  <a:noFill/>
                </a:ln>
                <a:solidFill>
                  <a:srgbClr val="9A621F"/>
                </a:solidFill>
                <a:effectLst/>
                <a:latin typeface="Helvetica"/>
                <a:ea typeface="Helvetica"/>
                <a:cs typeface="Helvetica"/>
              </a:rPr>
              <a:t>新旧法条对比</a:t>
            </a:r>
            <a:endParaRPr sz="4890" spc="0" dirty="0" err="1">
              <a:ln>
                <a:noFill/>
              </a:ln>
              <a:solidFill>
                <a:srgbClr val="9A621F"/>
              </a:solidFill>
              <a:effectLst/>
              <a:latin typeface="Helvetica"/>
              <a:ea typeface="Helvetica"/>
              <a:cs typeface="Helvetica"/>
            </a:endParaRPr>
          </a:p>
        </p:txBody>
      </p:sp>
      <p:sp>
        <p:nvSpPr>
          <p:cNvPr id="8" name="文本占位符 7"/>
          <p:cNvSpPr>
            <a:spLocks noGrp="1"/>
          </p:cNvSpPr>
          <p:nvPr>
            <p:ph type="body" sz="quarter" idx="21"/>
          </p:nvPr>
        </p:nvSpPr>
        <p:spPr>
          <a:xfrm>
            <a:off x="1206500" y="3801646"/>
            <a:ext cx="19570700" cy="822358"/>
          </a:xfrm>
        </p:spPr>
        <p:txBody>
          <a:bodyPr>
            <a:normAutofit/>
          </a:bodyPr>
          <a:lstStyle/>
          <a:p>
            <a:r>
              <a:rPr lang="zh-CN" sz="4000" dirty="0">
                <a:ln>
                  <a:noFill/>
                </a:ln>
                <a:solidFill>
                  <a:srgbClr val="9A621F"/>
                </a:solidFill>
                <a:effectLst/>
                <a:latin typeface="Helvetica"/>
                <a:ea typeface="宋体" panose="02010600030101010101" pitchFamily="2" charset="-122"/>
                <a:cs typeface="Helvetica"/>
              </a:rPr>
              <a:t>《</a:t>
            </a:r>
            <a:r>
              <a:rPr sz="4000" dirty="0" err="1">
                <a:ln>
                  <a:noFill/>
                </a:ln>
                <a:solidFill>
                  <a:srgbClr val="9A621F"/>
                </a:solidFill>
                <a:effectLst/>
                <a:latin typeface="Helvetica"/>
                <a:ea typeface="Helvetica"/>
                <a:cs typeface="Helvetica"/>
              </a:rPr>
              <a:t>及时支付中小企业款项管理办法</a:t>
            </a:r>
            <a:r>
              <a:rPr lang="zh-CN" sz="4000" dirty="0">
                <a:ln>
                  <a:noFill/>
                </a:ln>
                <a:solidFill>
                  <a:srgbClr val="9A621F"/>
                </a:solidFill>
                <a:effectLst/>
                <a:latin typeface="Helvetica"/>
                <a:ea typeface="宋体" panose="02010600030101010101" pitchFamily="2" charset="-122"/>
                <a:cs typeface="Helvetica"/>
              </a:rPr>
              <a:t>》</a:t>
            </a:r>
            <a:endParaRPr lang="zh-CN" sz="4000" dirty="0">
              <a:ln>
                <a:noFill/>
              </a:ln>
              <a:solidFill>
                <a:srgbClr val="9A621F"/>
              </a:solidFill>
              <a:effectLst/>
              <a:latin typeface="Helvetica"/>
              <a:ea typeface="宋体" panose="02010600030101010101" pitchFamily="2" charset="-122"/>
              <a:cs typeface="Helvetica"/>
            </a:endParaRPr>
          </a:p>
        </p:txBody>
      </p:sp>
      <p:sp>
        <p:nvSpPr>
          <p:cNvPr id="9" name="文本占位符 8"/>
          <p:cNvSpPr>
            <a:spLocks noGrp="1"/>
          </p:cNvSpPr>
          <p:nvPr>
            <p:ph type="body" idx="1"/>
          </p:nvPr>
        </p:nvSpPr>
        <p:spPr>
          <a:xfrm>
            <a:off x="1206500" y="5156101"/>
            <a:ext cx="21971000" cy="9482553"/>
          </a:xfrm>
        </p:spPr>
        <p:txBody>
          <a:bodyPr>
            <a:normAutofit/>
          </a:bodyPr>
          <a:lstStyle/>
          <a:p>
            <a:pPr eaLnBrk="1" fontAlgn="auto" hangingPunct="1">
              <a:lnSpc>
                <a:spcPct val="150000"/>
              </a:lnSpc>
            </a:pPr>
            <a:r>
              <a:rPr sz="2660" b="1">
                <a:ln>
                  <a:noFill/>
                </a:ln>
                <a:effectLst/>
                <a:latin typeface="Helvetica"/>
                <a:ea typeface="Helvetica"/>
                <a:cs typeface="Helvetica"/>
                <a:sym typeface="+mn-ea"/>
              </a:rPr>
              <a:t>第十七条</a:t>
            </a:r>
            <a:r>
              <a:rPr sz="2660">
                <a:ln>
                  <a:noFill/>
                </a:ln>
                <a:effectLst/>
                <a:latin typeface="Helvetica"/>
                <a:ea typeface="Helvetica"/>
                <a:cs typeface="Helvetica"/>
                <a:sym typeface="+mn-ea"/>
              </a:rPr>
              <a:t>【受理投诉机构】国务院负责中小企业促进工作综合管理的部门应当建立迟延支付中小企业款项投诉平台（以下称投诉平台），受理中央管理的事业单位、国有大型企业迟延支付中小企业款项相关的投诉。</a:t>
            </a:r>
            <a:endParaRPr sz="2660">
              <a:ln>
                <a:noFill/>
              </a:ln>
              <a:effectLst/>
              <a:latin typeface="Helvetica"/>
              <a:ea typeface="Helvetica"/>
              <a:cs typeface="Helvetica"/>
            </a:endParaRPr>
          </a:p>
          <a:p>
            <a:pPr eaLnBrk="1" fontAlgn="auto" hangingPunct="1">
              <a:lnSpc>
                <a:spcPct val="150000"/>
              </a:lnSpc>
            </a:pPr>
            <a:r>
              <a:rPr sz="2660">
                <a:ln>
                  <a:noFill/>
                </a:ln>
                <a:effectLst/>
                <a:latin typeface="Helvetica"/>
                <a:ea typeface="Helvetica"/>
                <a:cs typeface="Helvetica"/>
                <a:sym typeface="+mn-ea"/>
              </a:rPr>
              <a:t>省级地方人民政府应当确定专门机构（以下称投诉受理机构）负责统一受理本行政区域内国家机关、事业单位和大型企业迟延支付中小企业款项相关的投诉，并公布联系方式。</a:t>
            </a:r>
            <a:endParaRPr sz="2660">
              <a:ln>
                <a:noFill/>
              </a:ln>
              <a:effectLst/>
              <a:latin typeface="Helvetica"/>
              <a:ea typeface="Helvetica"/>
              <a:cs typeface="Helvetica"/>
              <a:sym typeface="+mn-ea"/>
            </a:endParaRPr>
          </a:p>
          <a:p>
            <a:pPr eaLnBrk="1" fontAlgn="auto" hangingPunct="1">
              <a:lnSpc>
                <a:spcPct val="150000"/>
              </a:lnSpc>
            </a:pPr>
            <a:r>
              <a:rPr sz="2660">
                <a:ln>
                  <a:noFill/>
                </a:ln>
                <a:effectLst/>
                <a:latin typeface="Helvetica"/>
                <a:ea typeface="Helvetica"/>
                <a:cs typeface="Helvetica"/>
                <a:sym typeface="+mn-ea"/>
              </a:rPr>
              <a:t>第十八条【处理程序】投诉平台、投诉受理机构应当在收到投诉后5个工作日内将投诉转交国务院有关部门或者县级以上地方人民政府处理。被投诉人属于国有大型企业的，转交国有资产监督管理部门处理；被投诉人属于其他大型企业的，转交有关行业管理部门处理。</a:t>
            </a:r>
            <a:endParaRPr sz="2660">
              <a:ln>
                <a:noFill/>
              </a:ln>
              <a:effectLst/>
              <a:latin typeface="Helvetica"/>
              <a:ea typeface="Helvetica"/>
              <a:cs typeface="Helvetica"/>
            </a:endParaRPr>
          </a:p>
          <a:p>
            <a:pPr eaLnBrk="1" fontAlgn="auto" hangingPunct="1">
              <a:lnSpc>
                <a:spcPct val="150000"/>
              </a:lnSpc>
            </a:pPr>
            <a:r>
              <a:rPr sz="2660">
                <a:ln>
                  <a:noFill/>
                </a:ln>
                <a:effectLst/>
                <a:latin typeface="Helvetica"/>
                <a:ea typeface="Helvetica"/>
                <a:cs typeface="Helvetica"/>
                <a:sym typeface="+mn-ea"/>
              </a:rPr>
              <a:t>前款规定的处理部门应当组织双方当事人对投诉事项进行调解。达成调解协议的，当事人认为有必要的，可以签订补充协议或者按照有关规定共同向人民法院申请司法确认；当事人不同意调解或者未达成调解协议的，应当终止调解程序，并告知当事人可以依法向人民法院提起诉讼。</a:t>
            </a:r>
            <a:endParaRPr sz="2660">
              <a:ln>
                <a:noFill/>
              </a:ln>
              <a:effectLst/>
              <a:latin typeface="Helvetica"/>
              <a:ea typeface="Helvetica"/>
              <a:cs typeface="Helvetica"/>
            </a:endParaRPr>
          </a:p>
          <a:p>
            <a:pPr eaLnBrk="1" fontAlgn="auto" hangingPunct="1">
              <a:lnSpc>
                <a:spcPct val="150000"/>
              </a:lnSpc>
            </a:pPr>
            <a:r>
              <a:rPr sz="2660">
                <a:ln>
                  <a:noFill/>
                </a:ln>
                <a:effectLst/>
                <a:latin typeface="Helvetica"/>
                <a:ea typeface="Helvetica"/>
                <a:cs typeface="Helvetica"/>
                <a:sym typeface="+mn-ea"/>
              </a:rPr>
              <a:t>前款规定的处理部门应当及时将投诉处理结果报送投诉平台、投诉受理机构。</a:t>
            </a:r>
            <a:endParaRPr sz="2660">
              <a:ln>
                <a:noFill/>
              </a:ln>
              <a:effectLst/>
              <a:latin typeface="Helvetica"/>
              <a:ea typeface="Helvetica"/>
              <a:cs typeface="Helvetica"/>
            </a:endParaRPr>
          </a:p>
          <a:p>
            <a:pPr eaLnBrk="1" fontAlgn="auto" hangingPunct="1">
              <a:lnSpc>
                <a:spcPct val="150000"/>
              </a:lnSpc>
            </a:pPr>
            <a:endParaRPr sz="2660">
              <a:ln>
                <a:noFill/>
              </a:ln>
              <a:effectLst/>
              <a:latin typeface="Helvetica"/>
              <a:ea typeface="Helvetica"/>
              <a:cs typeface="Helvetica"/>
            </a:endParaRPr>
          </a:p>
          <a:p>
            <a:pPr eaLnBrk="1" fontAlgn="auto" hangingPunct="1">
              <a:lnSpc>
                <a:spcPct val="150000"/>
              </a:lnSpc>
            </a:pPr>
            <a:endParaRPr sz="2665" dirty="0">
              <a:ln>
                <a:noFill/>
              </a:ln>
              <a:solidFill>
                <a:schemeClr val="bg2">
                  <a:lumMod val="10000"/>
                </a:schemeClr>
              </a:solidFill>
              <a:effectLst/>
              <a:latin typeface="Helvetica"/>
              <a:ea typeface="Helvetica"/>
              <a:cs typeface="Helvetica"/>
            </a:endParaRPr>
          </a:p>
        </p:txBody>
      </p:sp>
      <p:sp>
        <p:nvSpPr>
          <p:cNvPr id="5" name="文本占位符 4"/>
          <p:cNvSpPr txBox="1"/>
          <p:nvPr/>
        </p:nvSpPr>
        <p:spPr>
          <a:xfrm>
            <a:off x="11164662" y="863600"/>
            <a:ext cx="13219338" cy="711200"/>
          </a:xfrm>
          <a:prstGeom prst="rect">
            <a:avLst/>
          </a:prstGeom>
          <a:ln w="12700">
            <a:miter lim="400000"/>
          </a:ln>
        </p:spPr>
        <p:txBody>
          <a:bodyPr lIns="50800" tIns="50800" rIns="50800" bIns="50800">
            <a:normAutofit fontScale="62500" lnSpcReduction="20000"/>
          </a:bodyPr>
          <a:lstStyle>
            <a:lvl1pPr marL="0" marR="0" indent="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1pPr>
            <a:lvl2pPr marL="0" marR="0" indent="4572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2pPr>
            <a:lvl3pPr marL="0" marR="0" indent="9144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3pPr>
            <a:lvl4pPr marL="0" marR="0" indent="13716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4pPr>
            <a:lvl5pPr marL="0" marR="0" indent="18288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5pPr>
            <a:lvl6pPr marL="36576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6pPr>
            <a:lvl7pPr marL="42672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7pPr>
            <a:lvl8pPr marL="48768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8pPr>
            <a:lvl9pPr marL="54864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9pPr>
          </a:lstStyle>
          <a:p>
            <a:pPr algn="r"/>
            <a:r>
              <a:rPr lang="zh-CN" altLang="en-US" sz="6000" b="0" dirty="0">
                <a:solidFill>
                  <a:srgbClr val="9A621F"/>
                </a:solidFill>
                <a:latin typeface="Helvetica"/>
                <a:ea typeface="Helvetica"/>
                <a:cs typeface="Helvetica"/>
                <a:sym typeface="+mn-ea"/>
              </a:rPr>
              <a:t>第三部分  </a:t>
            </a:r>
            <a:r>
              <a:rPr lang="zh-CN" sz="6000" b="0">
                <a:solidFill>
                  <a:srgbClr val="9A621F"/>
                </a:solidFill>
                <a:latin typeface="Helvetica"/>
                <a:ea typeface="Helvetica"/>
                <a:cs typeface="Helvetica"/>
                <a:sym typeface="+mn-ea"/>
              </a:rPr>
              <a:t>加强信用监督和服务保障</a:t>
            </a:r>
            <a:endParaRPr lang="zh-CN" sz="6000" b="0">
              <a:ln>
                <a:noFill/>
              </a:ln>
              <a:solidFill>
                <a:srgbClr val="9A621F"/>
              </a:solidFill>
              <a:effectLst/>
              <a:latin typeface="Helvetica"/>
              <a:ea typeface="Helvetica"/>
              <a:cs typeface="Helvetica"/>
              <a:sym typeface="+mn-ea"/>
            </a:endParaRPr>
          </a:p>
          <a:p>
            <a:pPr algn="ctr"/>
            <a:endParaRPr sz="6000" b="0" dirty="0">
              <a:ln>
                <a:noFill/>
              </a:ln>
              <a:solidFill>
                <a:srgbClr val="9A621F"/>
              </a:solidFill>
              <a:effectLst/>
              <a:latin typeface="Helvetica"/>
              <a:ea typeface="Helvetica"/>
              <a:cs typeface="Helvetica"/>
              <a:sym typeface="+mn-ea"/>
            </a:endParaRPr>
          </a:p>
          <a:p>
            <a:pPr algn="r" hangingPunct="1"/>
            <a:endParaRPr lang="zh-CN" altLang="en-US" sz="6000" b="0" dirty="0">
              <a:solidFill>
                <a:srgbClr val="9A621F"/>
              </a:solidFill>
              <a:latin typeface="Helvetica"/>
              <a:ea typeface="Helvetica"/>
              <a:cs typeface="Helvetica"/>
              <a:sym typeface="+mn-ea"/>
            </a:endParaRPr>
          </a:p>
        </p:txBody>
      </p:sp>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 name="《保理合同》约定…"/>
          <p:cNvSpPr txBox="1"/>
          <p:nvPr/>
        </p:nvSpPr>
        <p:spPr>
          <a:xfrm>
            <a:off x="2516226" y="2041524"/>
            <a:ext cx="19351548" cy="11014710"/>
          </a:xfrm>
          <a:prstGeom prst="rect">
            <a:avLst/>
          </a:prstGeom>
          <a:ln w="12700">
            <a:miter lim="400000"/>
          </a:ln>
        </p:spPr>
        <p:txBody>
          <a:bodyPr lIns="50800" tIns="50800" rIns="50800" bIns="50800" anchor="ctr">
            <a:spAutoFit/>
          </a:bodyPr>
          <a:lstStyle/>
          <a:p>
            <a:pPr algn="l" defTabSz="457200">
              <a:lnSpc>
                <a:spcPct val="130000"/>
              </a:lnSpc>
              <a:defRPr sz="4000" b="1">
                <a:solidFill>
                  <a:srgbClr val="9A621F"/>
                </a:solidFill>
                <a:latin typeface="Helvetica"/>
                <a:ea typeface="Helvetica"/>
                <a:cs typeface="Helvetica"/>
                <a:sym typeface="Helvetica"/>
              </a:defRPr>
            </a:pPr>
            <a:r>
              <a:rPr sz="4400" b="0">
                <a:sym typeface="+mn-ea"/>
              </a:rPr>
              <a:t>3：</a:t>
            </a:r>
            <a:r>
              <a:rPr lang="zh-CN" sz="4400" b="0">
                <a:sym typeface="+mn-ea"/>
              </a:rPr>
              <a:t>建立监督评价机制</a:t>
            </a:r>
            <a:endParaRPr sz="4400" b="0"/>
          </a:p>
          <a:p>
            <a:pPr algn="l" defTabSz="457200">
              <a:lnSpc>
                <a:spcPct val="130000"/>
              </a:lnSpc>
              <a:spcBef>
                <a:spcPts val="1600"/>
              </a:spcBef>
              <a:defRPr sz="4000">
                <a:solidFill>
                  <a:srgbClr val="000000"/>
                </a:solidFill>
                <a:latin typeface="Helvetica"/>
                <a:ea typeface="Helvetica"/>
                <a:cs typeface="Helvetica"/>
                <a:sym typeface="Helvetica"/>
              </a:defRPr>
            </a:pPr>
            <a:endParaRPr b="1">
              <a:sym typeface="+mn-ea"/>
            </a:endParaRPr>
          </a:p>
          <a:p>
            <a:pPr algn="l" defTabSz="457200">
              <a:lnSpc>
                <a:spcPct val="130000"/>
              </a:lnSpc>
              <a:spcBef>
                <a:spcPts val="1600"/>
              </a:spcBef>
              <a:defRPr sz="4000">
                <a:solidFill>
                  <a:srgbClr val="000000"/>
                </a:solidFill>
                <a:latin typeface="Helvetica"/>
                <a:ea typeface="Helvetica"/>
                <a:cs typeface="Helvetica"/>
                <a:sym typeface="Helvetica"/>
              </a:defRPr>
            </a:pPr>
            <a:r>
              <a:rPr b="1">
                <a:sym typeface="+mn-ea"/>
              </a:rPr>
              <a:t>第二十条</a:t>
            </a:r>
            <a:r>
              <a:rPr>
                <a:sym typeface="+mn-ea"/>
              </a:rPr>
              <a:t> 审计机关依法对机关、事业单位和国有大型企业支付中小企业款项情况实施</a:t>
            </a:r>
            <a:r>
              <a:rPr lang="zh-CN">
                <a:solidFill>
                  <a:srgbClr val="9A621F"/>
                </a:solidFill>
                <a:sym typeface="+mn-ea"/>
              </a:rPr>
              <a:t>审计监督。</a:t>
            </a:r>
            <a:endParaRPr lang="zh-CN">
              <a:solidFill>
                <a:srgbClr val="9A621F"/>
              </a:solidFill>
            </a:endParaRPr>
          </a:p>
          <a:p>
            <a:pPr algn="l" defTabSz="457200">
              <a:lnSpc>
                <a:spcPct val="130000"/>
              </a:lnSpc>
              <a:spcBef>
                <a:spcPts val="1600"/>
              </a:spcBef>
              <a:defRPr sz="4000">
                <a:solidFill>
                  <a:srgbClr val="000000"/>
                </a:solidFill>
                <a:latin typeface="Helvetica"/>
                <a:ea typeface="Helvetica"/>
                <a:cs typeface="Helvetica"/>
                <a:sym typeface="Helvetica"/>
              </a:defRPr>
            </a:pPr>
            <a:r>
              <a:rPr b="1">
                <a:sym typeface="+mn-ea"/>
              </a:rPr>
              <a:t>第二十一条</a:t>
            </a:r>
            <a:r>
              <a:rPr>
                <a:sym typeface="+mn-ea"/>
              </a:rPr>
              <a:t> </a:t>
            </a:r>
            <a:r>
              <a:rPr lang="zh-CN" b="1">
                <a:solidFill>
                  <a:srgbClr val="9A621F"/>
                </a:solidFill>
                <a:sym typeface="+mn-ea"/>
              </a:rPr>
              <a:t>省级以上人民政府</a:t>
            </a:r>
            <a:r>
              <a:rPr>
                <a:sym typeface="+mn-ea"/>
              </a:rPr>
              <a:t>建立</a:t>
            </a:r>
            <a:r>
              <a:rPr lang="zh-CN">
                <a:solidFill>
                  <a:srgbClr val="9A621F"/>
                </a:solidFill>
                <a:sym typeface="+mn-ea"/>
              </a:rPr>
              <a:t>督查制度</a:t>
            </a:r>
            <a:r>
              <a:rPr>
                <a:sym typeface="+mn-ea"/>
              </a:rPr>
              <a:t>，对及时支付中小企业款项工作进行监督检查。</a:t>
            </a:r>
            <a:endParaRPr>
              <a:sym typeface="+mn-ea"/>
            </a:endParaRPr>
          </a:p>
          <a:p>
            <a:pPr algn="l" defTabSz="457200">
              <a:lnSpc>
                <a:spcPct val="130000"/>
              </a:lnSpc>
              <a:spcBef>
                <a:spcPts val="1600"/>
              </a:spcBef>
              <a:defRPr sz="4000">
                <a:solidFill>
                  <a:srgbClr val="000000"/>
                </a:solidFill>
                <a:latin typeface="Helvetica"/>
                <a:ea typeface="Helvetica"/>
                <a:cs typeface="Helvetica"/>
                <a:sym typeface="Helvetica"/>
              </a:defRPr>
            </a:pPr>
            <a:r>
              <a:rPr b="1">
                <a:sym typeface="+mn-ea"/>
              </a:rPr>
              <a:t>第二十二条 </a:t>
            </a:r>
            <a:r>
              <a:rPr>
                <a:sym typeface="+mn-ea"/>
              </a:rPr>
              <a:t>国家依法开展中小企业发展环境评估和营商环境评价时，</a:t>
            </a:r>
            <a:r>
              <a:rPr lang="zh-CN">
                <a:solidFill>
                  <a:srgbClr val="9A621F"/>
                </a:solidFill>
                <a:sym typeface="+mn-ea"/>
              </a:rPr>
              <a:t>应当将及时支付中小企业款项工作情况纳入评估和评价内容。</a:t>
            </a:r>
            <a:endParaRPr lang="zh-CN" b="1">
              <a:solidFill>
                <a:schemeClr val="bg2">
                  <a:lumMod val="10000"/>
                </a:schemeClr>
              </a:solidFill>
            </a:endParaRPr>
          </a:p>
          <a:p>
            <a:pPr algn="l" defTabSz="457200">
              <a:lnSpc>
                <a:spcPct val="130000"/>
              </a:lnSpc>
              <a:spcBef>
                <a:spcPts val="1600"/>
              </a:spcBef>
              <a:defRPr sz="4000">
                <a:solidFill>
                  <a:srgbClr val="000000"/>
                </a:solidFill>
                <a:latin typeface="Helvetica"/>
                <a:ea typeface="Helvetica"/>
                <a:cs typeface="Helvetica"/>
                <a:sym typeface="Helvetica"/>
              </a:defRPr>
            </a:pPr>
            <a:r>
              <a:rPr lang="zh-CN" b="1">
                <a:solidFill>
                  <a:schemeClr val="bg2">
                    <a:lumMod val="10000"/>
                  </a:schemeClr>
                </a:solidFill>
                <a:sym typeface="+mn-ea"/>
              </a:rPr>
              <a:t>第二十四条</a:t>
            </a:r>
            <a:r>
              <a:rPr lang="zh-CN">
                <a:solidFill>
                  <a:srgbClr val="9A621F"/>
                </a:solidFill>
                <a:sym typeface="+mn-ea"/>
              </a:rPr>
              <a:t> 国家鼓励</a:t>
            </a:r>
            <a:r>
              <a:rPr lang="zh-CN">
                <a:solidFill>
                  <a:schemeClr val="bg2">
                    <a:lumMod val="10000"/>
                  </a:schemeClr>
                </a:solidFill>
                <a:sym typeface="+mn-ea"/>
              </a:rPr>
              <a:t>法律服务机构为与机关、事业单位和大型企业存在支付纠纷的中小企业提供法律服务。</a:t>
            </a:r>
            <a:endParaRPr lang="zh-CN">
              <a:solidFill>
                <a:schemeClr val="bg2">
                  <a:lumMod val="10000"/>
                </a:schemeClr>
              </a:solidFill>
            </a:endParaRPr>
          </a:p>
          <a:p>
            <a:pPr algn="l" defTabSz="457200">
              <a:lnSpc>
                <a:spcPct val="130000"/>
              </a:lnSpc>
              <a:spcBef>
                <a:spcPts val="1600"/>
              </a:spcBef>
              <a:defRPr sz="4000">
                <a:solidFill>
                  <a:srgbClr val="000000"/>
                </a:solidFill>
                <a:latin typeface="Helvetica"/>
                <a:ea typeface="Helvetica"/>
                <a:cs typeface="Helvetica"/>
                <a:sym typeface="Helvetica"/>
              </a:defRPr>
            </a:pPr>
            <a:r>
              <a:rPr lang="zh-CN">
                <a:solidFill>
                  <a:srgbClr val="9A621F"/>
                </a:solidFill>
                <a:sym typeface="+mn-ea"/>
              </a:rPr>
              <a:t>新闻媒体应当开展</a:t>
            </a:r>
            <a:r>
              <a:rPr lang="zh-CN">
                <a:solidFill>
                  <a:schemeClr val="bg2">
                    <a:lumMod val="10000"/>
                  </a:schemeClr>
                </a:solidFill>
                <a:sym typeface="+mn-ea"/>
              </a:rPr>
              <a:t>对及时支付中小企业款项相关法律法规政策的</a:t>
            </a:r>
            <a:r>
              <a:rPr lang="zh-CN">
                <a:solidFill>
                  <a:srgbClr val="9A621F"/>
                </a:solidFill>
                <a:sym typeface="+mn-ea"/>
              </a:rPr>
              <a:t>公益宣传，</a:t>
            </a:r>
            <a:r>
              <a:rPr lang="zh-CN">
                <a:solidFill>
                  <a:schemeClr val="bg2">
                    <a:lumMod val="10000"/>
                  </a:schemeClr>
                </a:solidFill>
                <a:sym typeface="+mn-ea"/>
              </a:rPr>
              <a:t>依法加强对机关、事业单位和大型企业拒绝或者迟延支付中小企业款项行为的</a:t>
            </a:r>
            <a:r>
              <a:rPr lang="zh-CN">
                <a:solidFill>
                  <a:srgbClr val="9A621F"/>
                </a:solidFill>
                <a:sym typeface="+mn-ea"/>
              </a:rPr>
              <a:t>舆论监督。</a:t>
            </a:r>
            <a:endParaRPr dirty="0">
              <a:solidFill>
                <a:srgbClr val="9A621F"/>
              </a:solidFill>
            </a:endParaRPr>
          </a:p>
        </p:txBody>
      </p:sp>
      <p:sp>
        <p:nvSpPr>
          <p:cNvPr id="3" name="文本占位符 4"/>
          <p:cNvSpPr txBox="1"/>
          <p:nvPr/>
        </p:nvSpPr>
        <p:spPr>
          <a:xfrm>
            <a:off x="11164662" y="863600"/>
            <a:ext cx="13219338" cy="711200"/>
          </a:xfrm>
          <a:prstGeom prst="rect">
            <a:avLst/>
          </a:prstGeom>
          <a:ln w="12700">
            <a:miter lim="400000"/>
          </a:ln>
        </p:spPr>
        <p:txBody>
          <a:bodyPr lIns="50800" tIns="50800" rIns="50800" bIns="50800">
            <a:normAutofit fontScale="62500" lnSpcReduction="20000"/>
          </a:bodyPr>
          <a:lstStyle>
            <a:lvl1pPr marL="0" marR="0" indent="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1pPr>
            <a:lvl2pPr marL="0" marR="0" indent="4572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2pPr>
            <a:lvl3pPr marL="0" marR="0" indent="9144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3pPr>
            <a:lvl4pPr marL="0" marR="0" indent="13716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4pPr>
            <a:lvl5pPr marL="0" marR="0" indent="18288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5pPr>
            <a:lvl6pPr marL="36576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6pPr>
            <a:lvl7pPr marL="42672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7pPr>
            <a:lvl8pPr marL="48768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8pPr>
            <a:lvl9pPr marL="54864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9pPr>
          </a:lstStyle>
          <a:p>
            <a:pPr algn="r"/>
            <a:r>
              <a:rPr lang="zh-CN" altLang="en-US" sz="6000" b="0" dirty="0">
                <a:solidFill>
                  <a:srgbClr val="9A621F"/>
                </a:solidFill>
                <a:latin typeface="Helvetica"/>
                <a:ea typeface="Helvetica"/>
                <a:cs typeface="Helvetica"/>
                <a:sym typeface="+mn-ea"/>
              </a:rPr>
              <a:t>第三部分  </a:t>
            </a:r>
            <a:r>
              <a:rPr lang="zh-CN" sz="6000" b="0">
                <a:solidFill>
                  <a:srgbClr val="9A621F"/>
                </a:solidFill>
                <a:latin typeface="Helvetica"/>
                <a:ea typeface="Helvetica"/>
                <a:cs typeface="Helvetica"/>
                <a:sym typeface="+mn-ea"/>
              </a:rPr>
              <a:t>加强信用监督和服务保障</a:t>
            </a:r>
            <a:endParaRPr lang="zh-CN" sz="6000" b="0">
              <a:ln>
                <a:noFill/>
              </a:ln>
              <a:solidFill>
                <a:srgbClr val="9A621F"/>
              </a:solidFill>
              <a:effectLst/>
              <a:latin typeface="Helvetica"/>
              <a:ea typeface="Helvetica"/>
              <a:cs typeface="Helvetica"/>
              <a:sym typeface="+mn-ea"/>
            </a:endParaRPr>
          </a:p>
          <a:p>
            <a:pPr algn="ctr"/>
            <a:endParaRPr sz="6000" b="0" dirty="0">
              <a:ln>
                <a:noFill/>
              </a:ln>
              <a:solidFill>
                <a:srgbClr val="9A621F"/>
              </a:solidFill>
              <a:effectLst/>
              <a:latin typeface="Helvetica"/>
              <a:ea typeface="Helvetica"/>
              <a:cs typeface="Helvetica"/>
              <a:sym typeface="+mn-ea"/>
            </a:endParaRPr>
          </a:p>
          <a:p>
            <a:pPr algn="r" hangingPunct="1"/>
            <a:endParaRPr lang="zh-CN" altLang="en-US" sz="6000" b="0" dirty="0">
              <a:solidFill>
                <a:srgbClr val="9A621F"/>
              </a:solidFill>
              <a:latin typeface="Helvetica"/>
              <a:ea typeface="Helvetica"/>
              <a:cs typeface="Helvetica"/>
              <a:sym typeface="+mn-ea"/>
            </a:endParaRPr>
          </a:p>
        </p:txBody>
      </p:sp>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p:cNvSpPr>
            <a:spLocks noGrp="1"/>
          </p:cNvSpPr>
          <p:nvPr>
            <p:ph type="title"/>
          </p:nvPr>
        </p:nvSpPr>
        <p:spPr>
          <a:xfrm>
            <a:off x="1694815" y="2164079"/>
            <a:ext cx="14109700" cy="706121"/>
          </a:xfrm>
        </p:spPr>
        <p:txBody>
          <a:bodyPr>
            <a:normAutofit fontScale="90000"/>
          </a:bodyPr>
          <a:lstStyle/>
          <a:p>
            <a:r>
              <a:rPr sz="4890" spc="0" dirty="0" err="1">
                <a:ln>
                  <a:noFill/>
                </a:ln>
                <a:solidFill>
                  <a:srgbClr val="9A621F"/>
                </a:solidFill>
                <a:effectLst/>
                <a:latin typeface="Helvetica"/>
                <a:ea typeface="Helvetica"/>
                <a:cs typeface="Helvetica"/>
              </a:rPr>
              <a:t>新旧法条对比</a:t>
            </a:r>
            <a:endParaRPr sz="4890" spc="0" dirty="0" err="1">
              <a:ln>
                <a:noFill/>
              </a:ln>
              <a:solidFill>
                <a:srgbClr val="9A621F"/>
              </a:solidFill>
              <a:effectLst/>
              <a:latin typeface="Helvetica"/>
              <a:ea typeface="Helvetica"/>
              <a:cs typeface="Helvetica"/>
            </a:endParaRPr>
          </a:p>
        </p:txBody>
      </p:sp>
      <p:sp>
        <p:nvSpPr>
          <p:cNvPr id="8" name="文本占位符 7"/>
          <p:cNvSpPr>
            <a:spLocks noGrp="1"/>
          </p:cNvSpPr>
          <p:nvPr>
            <p:ph type="body" sz="quarter" idx="21"/>
          </p:nvPr>
        </p:nvSpPr>
        <p:spPr>
          <a:xfrm>
            <a:off x="1268730" y="3278406"/>
            <a:ext cx="19570700" cy="822358"/>
          </a:xfrm>
        </p:spPr>
        <p:txBody>
          <a:bodyPr>
            <a:normAutofit fontScale="70000"/>
          </a:bodyPr>
          <a:lstStyle/>
          <a:p>
            <a:r>
              <a:rPr lang="zh-CN" sz="6665" dirty="0">
                <a:ln>
                  <a:noFill/>
                </a:ln>
                <a:solidFill>
                  <a:srgbClr val="9A621F"/>
                </a:solidFill>
                <a:effectLst/>
                <a:latin typeface="Helvetica"/>
                <a:ea typeface="宋体" panose="02010600030101010101" pitchFamily="2" charset="-122"/>
                <a:cs typeface="Helvetica"/>
              </a:rPr>
              <a:t>《</a:t>
            </a:r>
            <a:r>
              <a:rPr sz="6665" dirty="0" err="1">
                <a:ln>
                  <a:noFill/>
                </a:ln>
                <a:solidFill>
                  <a:srgbClr val="9A621F"/>
                </a:solidFill>
                <a:effectLst/>
                <a:latin typeface="Helvetica"/>
                <a:ea typeface="Helvetica"/>
                <a:cs typeface="Helvetica"/>
              </a:rPr>
              <a:t>及时支付中小企业款项管理办法</a:t>
            </a:r>
            <a:r>
              <a:rPr lang="zh-CN" sz="6665" dirty="0">
                <a:ln>
                  <a:noFill/>
                </a:ln>
                <a:solidFill>
                  <a:srgbClr val="9A621F"/>
                </a:solidFill>
                <a:effectLst/>
                <a:latin typeface="Helvetica"/>
                <a:ea typeface="宋体" panose="02010600030101010101" pitchFamily="2" charset="-122"/>
                <a:cs typeface="Helvetica"/>
              </a:rPr>
              <a:t>》</a:t>
            </a:r>
            <a:endParaRPr lang="zh-CN" sz="6665" dirty="0">
              <a:ln>
                <a:noFill/>
              </a:ln>
              <a:solidFill>
                <a:srgbClr val="9A621F"/>
              </a:solidFill>
              <a:effectLst/>
              <a:latin typeface="Helvetica"/>
              <a:ea typeface="宋体" panose="02010600030101010101" pitchFamily="2" charset="-122"/>
              <a:cs typeface="Helvetica"/>
            </a:endParaRPr>
          </a:p>
        </p:txBody>
      </p:sp>
      <p:sp>
        <p:nvSpPr>
          <p:cNvPr id="9" name="文本占位符 8"/>
          <p:cNvSpPr>
            <a:spLocks noGrp="1"/>
          </p:cNvSpPr>
          <p:nvPr>
            <p:ph type="body" idx="1"/>
          </p:nvPr>
        </p:nvSpPr>
        <p:spPr>
          <a:xfrm>
            <a:off x="729615" y="4540885"/>
            <a:ext cx="22924770" cy="9482455"/>
          </a:xfrm>
        </p:spPr>
        <p:txBody>
          <a:bodyPr>
            <a:normAutofit/>
          </a:bodyPr>
          <a:lstStyle/>
          <a:p>
            <a:pPr eaLnBrk="1" fontAlgn="auto" hangingPunct="1">
              <a:lnSpc>
                <a:spcPct val="200000"/>
              </a:lnSpc>
            </a:pPr>
            <a:r>
              <a:rPr sz="3200" b="1">
                <a:ln>
                  <a:noFill/>
                </a:ln>
                <a:effectLst/>
                <a:latin typeface="Helvetica"/>
                <a:ea typeface="Helvetica"/>
                <a:cs typeface="Helvetica"/>
                <a:sym typeface="+mn-ea"/>
              </a:rPr>
              <a:t>第二十五条</a:t>
            </a:r>
            <a:r>
              <a:rPr sz="3200">
                <a:ln>
                  <a:noFill/>
                </a:ln>
                <a:effectLst/>
                <a:latin typeface="Helvetica"/>
                <a:ea typeface="Helvetica"/>
                <a:cs typeface="Helvetica"/>
                <a:sym typeface="+mn-ea"/>
              </a:rPr>
              <a:t>【市场监督】市场监督管理部门依法对大型企业滥用市场优势地位迟延支付中小企业款项的行为进行监督检查。</a:t>
            </a:r>
            <a:endParaRPr sz="3200">
              <a:ln>
                <a:noFill/>
              </a:ln>
              <a:effectLst/>
              <a:latin typeface="Helvetica"/>
              <a:ea typeface="Helvetica"/>
              <a:cs typeface="Helvetica"/>
            </a:endParaRPr>
          </a:p>
          <a:p>
            <a:pPr eaLnBrk="1" fontAlgn="auto" hangingPunct="1">
              <a:lnSpc>
                <a:spcPct val="200000"/>
              </a:lnSpc>
            </a:pPr>
            <a:r>
              <a:rPr sz="3200" b="1">
                <a:ln>
                  <a:noFill/>
                </a:ln>
                <a:effectLst/>
                <a:latin typeface="Helvetica"/>
                <a:ea typeface="Helvetica"/>
                <a:cs typeface="Helvetica"/>
                <a:sym typeface="+mn-ea"/>
              </a:rPr>
              <a:t>第二十六条</a:t>
            </a:r>
            <a:r>
              <a:rPr sz="3200">
                <a:ln>
                  <a:noFill/>
                </a:ln>
                <a:effectLst/>
                <a:latin typeface="Helvetica"/>
                <a:ea typeface="Helvetica"/>
                <a:cs typeface="Helvetica"/>
                <a:sym typeface="+mn-ea"/>
              </a:rPr>
              <a:t>【财政监督】财政部门和其他对政府采购负有监督管理职责的部门依法对政府采购人支付中小企业款项情况进行监督检查。</a:t>
            </a:r>
            <a:endParaRPr sz="3200">
              <a:ln>
                <a:noFill/>
              </a:ln>
              <a:effectLst/>
              <a:latin typeface="Helvetica"/>
              <a:ea typeface="Helvetica"/>
              <a:cs typeface="Helvetica"/>
            </a:endParaRPr>
          </a:p>
          <a:p>
            <a:pPr eaLnBrk="1" fontAlgn="auto" hangingPunct="1">
              <a:lnSpc>
                <a:spcPct val="200000"/>
              </a:lnSpc>
            </a:pPr>
            <a:r>
              <a:rPr sz="3200" b="1">
                <a:ln>
                  <a:noFill/>
                </a:ln>
                <a:effectLst/>
                <a:latin typeface="Helvetica"/>
                <a:ea typeface="Helvetica"/>
                <a:cs typeface="Helvetica"/>
                <a:sym typeface="+mn-ea"/>
              </a:rPr>
              <a:t>第二十七条</a:t>
            </a:r>
            <a:r>
              <a:rPr sz="3200">
                <a:ln>
                  <a:noFill/>
                </a:ln>
                <a:effectLst/>
                <a:latin typeface="Helvetica"/>
                <a:ea typeface="Helvetica"/>
                <a:cs typeface="Helvetica"/>
                <a:sym typeface="+mn-ea"/>
              </a:rPr>
              <a:t>【审计监督】审计机关依法对国家机关、事业单位和国有大型企业支付中小企业款项情况实施审计监督。</a:t>
            </a:r>
            <a:endParaRPr sz="3200">
              <a:ln>
                <a:noFill/>
              </a:ln>
              <a:effectLst/>
              <a:latin typeface="Helvetica"/>
              <a:ea typeface="Helvetica"/>
              <a:cs typeface="Helvetica"/>
            </a:endParaRPr>
          </a:p>
          <a:p>
            <a:pPr eaLnBrk="1" fontAlgn="auto" hangingPunct="1">
              <a:lnSpc>
                <a:spcPct val="200000"/>
              </a:lnSpc>
            </a:pPr>
            <a:r>
              <a:rPr sz="3200" b="1">
                <a:ln>
                  <a:noFill/>
                </a:ln>
                <a:effectLst/>
                <a:latin typeface="Helvetica"/>
                <a:ea typeface="Helvetica"/>
                <a:cs typeface="Helvetica"/>
                <a:sym typeface="+mn-ea"/>
              </a:rPr>
              <a:t>第二十八条</a:t>
            </a:r>
            <a:r>
              <a:rPr sz="3200">
                <a:ln>
                  <a:noFill/>
                </a:ln>
                <a:effectLst/>
                <a:latin typeface="Helvetica"/>
                <a:ea typeface="Helvetica"/>
                <a:cs typeface="Helvetica"/>
                <a:sym typeface="+mn-ea"/>
              </a:rPr>
              <a:t>【考核督查】县级以上地方人民政府应当建立及时支付中小企业款项工作目标责任制和督查制度，对本级人民政府有关部门和下级人民政府进行考核和监督。</a:t>
            </a:r>
            <a:endParaRPr sz="3200" dirty="0">
              <a:ln>
                <a:noFill/>
              </a:ln>
              <a:solidFill>
                <a:schemeClr val="bg2">
                  <a:lumMod val="10000"/>
                </a:schemeClr>
              </a:solidFill>
              <a:effectLst/>
              <a:latin typeface="Helvetica"/>
              <a:ea typeface="Helvetica"/>
              <a:cs typeface="Helvetica"/>
            </a:endParaRPr>
          </a:p>
        </p:txBody>
      </p:sp>
      <p:sp>
        <p:nvSpPr>
          <p:cNvPr id="5" name="文本占位符 4"/>
          <p:cNvSpPr txBox="1"/>
          <p:nvPr/>
        </p:nvSpPr>
        <p:spPr>
          <a:xfrm>
            <a:off x="11164662" y="1264285"/>
            <a:ext cx="13219338" cy="711200"/>
          </a:xfrm>
          <a:prstGeom prst="rect">
            <a:avLst/>
          </a:prstGeom>
          <a:ln w="12700">
            <a:miter lim="400000"/>
          </a:ln>
        </p:spPr>
        <p:txBody>
          <a:bodyPr lIns="50800" tIns="50800" rIns="50800" bIns="50800">
            <a:normAutofit fontScale="62500" lnSpcReduction="20000"/>
          </a:bodyPr>
          <a:lstStyle>
            <a:lvl1pPr marL="0" marR="0" indent="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1pPr>
            <a:lvl2pPr marL="0" marR="0" indent="4572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2pPr>
            <a:lvl3pPr marL="0" marR="0" indent="9144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3pPr>
            <a:lvl4pPr marL="0" marR="0" indent="13716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4pPr>
            <a:lvl5pPr marL="0" marR="0" indent="18288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5pPr>
            <a:lvl6pPr marL="36576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6pPr>
            <a:lvl7pPr marL="42672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7pPr>
            <a:lvl8pPr marL="48768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8pPr>
            <a:lvl9pPr marL="54864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9pPr>
          </a:lstStyle>
          <a:p>
            <a:pPr algn="r"/>
            <a:r>
              <a:rPr lang="zh-CN" altLang="en-US" sz="6000" b="0" dirty="0">
                <a:solidFill>
                  <a:srgbClr val="9A621F"/>
                </a:solidFill>
                <a:latin typeface="Helvetica"/>
                <a:ea typeface="Helvetica"/>
                <a:cs typeface="Helvetica"/>
                <a:sym typeface="+mn-ea"/>
              </a:rPr>
              <a:t>第三部分  </a:t>
            </a:r>
            <a:r>
              <a:rPr lang="zh-CN" sz="6000" b="0">
                <a:solidFill>
                  <a:srgbClr val="9A621F"/>
                </a:solidFill>
                <a:latin typeface="Helvetica"/>
                <a:ea typeface="Helvetica"/>
                <a:cs typeface="Helvetica"/>
                <a:sym typeface="+mn-ea"/>
              </a:rPr>
              <a:t>加强信用监督和服务保障</a:t>
            </a:r>
            <a:endParaRPr lang="zh-CN" sz="6000" b="0">
              <a:ln>
                <a:noFill/>
              </a:ln>
              <a:solidFill>
                <a:srgbClr val="9A621F"/>
              </a:solidFill>
              <a:effectLst/>
              <a:latin typeface="Helvetica"/>
              <a:ea typeface="Helvetica"/>
              <a:cs typeface="Helvetica"/>
              <a:sym typeface="+mn-ea"/>
            </a:endParaRPr>
          </a:p>
          <a:p>
            <a:pPr algn="ctr"/>
            <a:endParaRPr sz="6000" b="0" dirty="0">
              <a:ln>
                <a:noFill/>
              </a:ln>
              <a:solidFill>
                <a:srgbClr val="9A621F"/>
              </a:solidFill>
              <a:effectLst/>
              <a:latin typeface="Helvetica"/>
              <a:ea typeface="Helvetica"/>
              <a:cs typeface="Helvetica"/>
              <a:sym typeface="+mn-ea"/>
            </a:endParaRPr>
          </a:p>
          <a:p>
            <a:pPr algn="r" hangingPunct="1"/>
            <a:endParaRPr lang="zh-CN" altLang="en-US" sz="6000" b="0" dirty="0">
              <a:solidFill>
                <a:srgbClr val="9A621F"/>
              </a:solidFill>
              <a:latin typeface="Helvetica"/>
              <a:ea typeface="Helvetica"/>
              <a:cs typeface="Helvetica"/>
              <a:sym typeface="+mn-ea"/>
            </a:endParaRPr>
          </a:p>
        </p:txBody>
      </p:sp>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占位符 4"/>
          <p:cNvSpPr>
            <a:spLocks noGrp="1"/>
          </p:cNvSpPr>
          <p:nvPr>
            <p:ph type="body" sz="quarter" idx="1"/>
          </p:nvPr>
        </p:nvSpPr>
        <p:spPr>
          <a:xfrm>
            <a:off x="1360262" y="5593728"/>
            <a:ext cx="21971000" cy="1116952"/>
          </a:xfrm>
        </p:spPr>
        <p:txBody>
          <a:bodyPr>
            <a:normAutofit/>
          </a:bodyPr>
          <a:lstStyle/>
          <a:p>
            <a:pPr algn="ctr"/>
            <a:r>
              <a:rPr lang="zh-CN" altLang="en-US" sz="6000" b="0" dirty="0">
                <a:ln>
                  <a:noFill/>
                </a:ln>
                <a:solidFill>
                  <a:srgbClr val="9A621F"/>
                </a:solidFill>
                <a:effectLst/>
                <a:latin typeface="Helvetica"/>
                <a:ea typeface="Helvetica"/>
                <a:cs typeface="Helvetica"/>
                <a:sym typeface="+mn-ea"/>
              </a:rPr>
              <a:t>第四</a:t>
            </a:r>
            <a:r>
              <a:rPr lang="zh-CN" altLang="en-US" sz="6000" b="0" dirty="0">
                <a:ln>
                  <a:noFill/>
                </a:ln>
                <a:solidFill>
                  <a:srgbClr val="9A621F"/>
                </a:solidFill>
                <a:effectLst/>
                <a:latin typeface="Helvetica"/>
                <a:ea typeface="Helvetica"/>
                <a:cs typeface="Helvetica"/>
                <a:sym typeface="+mn-ea"/>
              </a:rPr>
              <a:t>部分  </a:t>
            </a:r>
            <a:r>
              <a:rPr lang="zh-CN" altLang="en-US" sz="6000" b="0">
                <a:ln>
                  <a:noFill/>
                </a:ln>
                <a:solidFill>
                  <a:srgbClr val="9A621F"/>
                </a:solidFill>
                <a:effectLst/>
                <a:latin typeface="Helvetica"/>
                <a:ea typeface="宋体" panose="02010600030101010101" pitchFamily="2" charset="-122"/>
                <a:cs typeface="Helvetica"/>
                <a:sym typeface="+mn-ea"/>
              </a:rPr>
              <a:t>特别提示</a:t>
            </a:r>
            <a:endParaRPr lang="zh-CN" altLang="en-US" sz="6000" b="0">
              <a:ln>
                <a:noFill/>
              </a:ln>
              <a:solidFill>
                <a:srgbClr val="9A621F"/>
              </a:solidFill>
              <a:effectLst/>
              <a:latin typeface="Helvetica"/>
              <a:ea typeface="宋体" panose="02010600030101010101" pitchFamily="2" charset="-122"/>
              <a:cs typeface="Helvetica"/>
              <a:sym typeface="+mn-ea"/>
            </a:endParaRPr>
          </a:p>
          <a:p>
            <a:pPr algn="ctr"/>
            <a:endParaRPr sz="6000" b="0" dirty="0">
              <a:ln>
                <a:noFill/>
              </a:ln>
              <a:solidFill>
                <a:srgbClr val="9A621F"/>
              </a:solidFill>
              <a:effectLst/>
              <a:latin typeface="Helvetica"/>
              <a:ea typeface="Helvetica"/>
              <a:cs typeface="Helvetica"/>
              <a:sym typeface="+mn-ea"/>
            </a:endParaRPr>
          </a:p>
          <a:p>
            <a:endParaRPr lang="zh-CN" altLang="en-US" sz="6000" b="0" dirty="0">
              <a:ln>
                <a:noFill/>
              </a:ln>
              <a:solidFill>
                <a:srgbClr val="9A621F"/>
              </a:solidFill>
              <a:effectLst/>
              <a:latin typeface="Helvetica"/>
              <a:ea typeface="Helvetica"/>
              <a:cs typeface="Helvetica"/>
              <a:sym typeface="+mn-ea"/>
            </a:endParaRPr>
          </a:p>
        </p:txBody>
      </p:sp>
      <p:pic>
        <p:nvPicPr>
          <p:cNvPr id="161" name="惟胜道logo-02.png" descr="惟胜道logo-02.png"/>
          <p:cNvPicPr>
            <a:picLocks noChangeAspect="1"/>
          </p:cNvPicPr>
          <p:nvPr/>
        </p:nvPicPr>
        <p:blipFill>
          <a:blip r:embed="rId1"/>
          <a:stretch>
            <a:fillRect/>
          </a:stretch>
        </p:blipFill>
        <p:spPr>
          <a:xfrm>
            <a:off x="7552460" y="8044180"/>
            <a:ext cx="9586604" cy="6777300"/>
          </a:xfrm>
          <a:prstGeom prst="rect">
            <a:avLst/>
          </a:prstGeom>
          <a:ln w="12700">
            <a:miter lim="400000"/>
            <a:headEnd/>
            <a:tailEnd/>
          </a:ln>
        </p:spPr>
      </p:pic>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 name="《商业银行保理业务管理暂行办法》（2014第5号）…"/>
          <p:cNvSpPr txBox="1"/>
          <p:nvPr/>
        </p:nvSpPr>
        <p:spPr>
          <a:xfrm>
            <a:off x="2516226" y="2326639"/>
            <a:ext cx="19351548" cy="9062720"/>
          </a:xfrm>
          <a:prstGeom prst="rect">
            <a:avLst/>
          </a:prstGeom>
          <a:ln w="12700">
            <a:miter lim="400000"/>
          </a:ln>
        </p:spPr>
        <p:txBody>
          <a:bodyPr lIns="50800" tIns="50800" rIns="50800" bIns="50800" anchor="ctr">
            <a:spAutoFit/>
          </a:bodyPr>
          <a:lstStyle/>
          <a:p>
            <a:pPr marL="0" marR="0" indent="0" algn="l" defTabSz="2438400" rtl="0" fontAlgn="auto" latinLnBrk="0" hangingPunct="0">
              <a:lnSpc>
                <a:spcPct val="100000"/>
              </a:lnSpc>
              <a:spcBef>
                <a:spcPts val="0"/>
              </a:spcBef>
              <a:spcAft>
                <a:spcPts val="0"/>
              </a:spcAft>
              <a:buClrTx/>
              <a:buSzTx/>
              <a:buFontTx/>
              <a:buNone/>
            </a:pPr>
            <a:r>
              <a:rPr sz="4400" b="1" dirty="0" err="1">
                <a:solidFill>
                  <a:srgbClr val="9A621F"/>
                </a:solidFill>
                <a:latin typeface="Helvetica"/>
                <a:ea typeface="Helvetica"/>
                <a:cs typeface="Helvetica"/>
                <a:sym typeface="+mn-ea"/>
              </a:rPr>
              <a:t>《保障中小企业款项支付条例》</a:t>
            </a:r>
            <a:endParaRPr sz="4400" b="1" dirty="0" err="1">
              <a:solidFill>
                <a:srgbClr val="9A621F"/>
              </a:solidFill>
              <a:latin typeface="Helvetica"/>
              <a:ea typeface="Helvetica"/>
              <a:cs typeface="Helvetica"/>
              <a:sym typeface="+mn-ea"/>
            </a:endParaRPr>
          </a:p>
          <a:p>
            <a:pPr marL="0" marR="0" indent="0" algn="ctr" defTabSz="2438400" rtl="0" fontAlgn="auto" latinLnBrk="0" hangingPunct="0">
              <a:lnSpc>
                <a:spcPct val="100000"/>
              </a:lnSpc>
              <a:spcBef>
                <a:spcPts val="0"/>
              </a:spcBef>
              <a:spcAft>
                <a:spcPts val="0"/>
              </a:spcAft>
              <a:buClrTx/>
              <a:buSzTx/>
              <a:buFontTx/>
              <a:buNone/>
            </a:pPr>
            <a:endParaRPr kumimoji="0" lang="zh-CN" altLang="en-US" sz="3000" b="0" i="0" u="none" strike="noStrike" cap="none" spc="0" normalizeH="0" baseline="0">
              <a:ln>
                <a:noFill/>
              </a:ln>
              <a:solidFill>
                <a:srgbClr val="5E5E5E"/>
              </a:solidFill>
              <a:effectLst/>
              <a:uFillTx/>
              <a:latin typeface="+mn-lt"/>
              <a:ea typeface="+mn-ea"/>
              <a:cs typeface="+mn-cs"/>
              <a:sym typeface="Helvetica Neue"/>
            </a:endParaRPr>
          </a:p>
          <a:p>
            <a:pPr algn="l" defTabSz="457200">
              <a:lnSpc>
                <a:spcPts val="9100"/>
              </a:lnSpc>
              <a:spcBef>
                <a:spcPts val="1600"/>
              </a:spcBef>
              <a:defRPr sz="5000">
                <a:solidFill>
                  <a:srgbClr val="000000"/>
                </a:solidFill>
                <a:latin typeface="Helvetica"/>
                <a:ea typeface="Helvetica"/>
                <a:cs typeface="Helvetica"/>
                <a:sym typeface="Helvetica"/>
              </a:defRPr>
            </a:pPr>
            <a:r>
              <a:rPr sz="4000" b="1"/>
              <a:t>第一条</a:t>
            </a:r>
            <a:r>
              <a:rPr sz="4000"/>
              <a:t> 为了促进</a:t>
            </a:r>
            <a:r>
              <a:rPr sz="4000">
                <a:solidFill>
                  <a:srgbClr val="9A621F"/>
                </a:solidFill>
              </a:rPr>
              <a:t>机关、事业单位和大型企业</a:t>
            </a:r>
            <a:r>
              <a:rPr sz="4000"/>
              <a:t>及时支付中小企业款项，维护中小企业合法权益，优化营商环境，根据《中华人民共和国中小企业促进法》等法律，制定本条例。</a:t>
            </a:r>
            <a:endParaRPr sz="4000"/>
          </a:p>
          <a:p>
            <a:pPr algn="l" defTabSz="457200">
              <a:lnSpc>
                <a:spcPts val="9100"/>
              </a:lnSpc>
              <a:spcBef>
                <a:spcPts val="1600"/>
              </a:spcBef>
              <a:defRPr sz="5000">
                <a:solidFill>
                  <a:srgbClr val="000000"/>
                </a:solidFill>
                <a:latin typeface="Helvetica"/>
                <a:ea typeface="Helvetica"/>
                <a:cs typeface="Helvetica"/>
                <a:sym typeface="Helvetica"/>
              </a:defRPr>
            </a:pPr>
            <a:r>
              <a:rPr lang="zh-CN" sz="4000">
                <a:solidFill>
                  <a:srgbClr val="9A621F"/>
                </a:solidFill>
                <a:ea typeface="宋体" panose="02010600030101010101" pitchFamily="2" charset="-122"/>
              </a:rPr>
              <a:t>【特别提示】</a:t>
            </a:r>
            <a:endParaRPr lang="zh-CN" sz="4000">
              <a:solidFill>
                <a:srgbClr val="9A621F"/>
              </a:solidFill>
              <a:ea typeface="宋体" panose="02010600030101010101" pitchFamily="2" charset="-122"/>
            </a:endParaRPr>
          </a:p>
          <a:p>
            <a:pPr algn="l" defTabSz="457200">
              <a:lnSpc>
                <a:spcPts val="9100"/>
              </a:lnSpc>
              <a:spcBef>
                <a:spcPts val="1600"/>
              </a:spcBef>
              <a:defRPr sz="5000">
                <a:solidFill>
                  <a:srgbClr val="000000"/>
                </a:solidFill>
                <a:latin typeface="Helvetica"/>
                <a:ea typeface="Helvetica"/>
                <a:cs typeface="Helvetica"/>
                <a:sym typeface="Helvetica"/>
              </a:defRPr>
            </a:pPr>
            <a:r>
              <a:rPr lang="en-US" sz="4000">
                <a:solidFill>
                  <a:schemeClr val="bg2">
                    <a:lumMod val="10000"/>
                  </a:schemeClr>
                </a:solidFill>
              </a:rPr>
              <a:t>1</a:t>
            </a:r>
            <a:r>
              <a:rPr lang="zh-CN" altLang="en-US" sz="4000">
                <a:solidFill>
                  <a:schemeClr val="bg2">
                    <a:lumMod val="10000"/>
                  </a:schemeClr>
                </a:solidFill>
                <a:ea typeface="宋体" panose="02010600030101010101" pitchFamily="2" charset="-122"/>
              </a:rPr>
              <a:t>、</a:t>
            </a:r>
            <a:r>
              <a:rPr sz="4000">
                <a:solidFill>
                  <a:schemeClr val="bg2">
                    <a:lumMod val="10000"/>
                  </a:schemeClr>
                </a:solidFill>
              </a:rPr>
              <a:t>受约束主体</a:t>
            </a:r>
            <a:r>
              <a:rPr lang="zh-CN" sz="4000">
                <a:solidFill>
                  <a:schemeClr val="bg2">
                    <a:lumMod val="10000"/>
                  </a:schemeClr>
                </a:solidFill>
                <a:ea typeface="宋体" panose="02010600030101010101" pitchFamily="2" charset="-122"/>
              </a:rPr>
              <a:t>：</a:t>
            </a:r>
            <a:r>
              <a:rPr sz="4000">
                <a:solidFill>
                  <a:schemeClr val="bg2">
                    <a:lumMod val="10000"/>
                  </a:schemeClr>
                </a:solidFill>
                <a:sym typeface="+mn-ea"/>
              </a:rPr>
              <a:t>机关、事业单位和大型企业</a:t>
            </a:r>
            <a:r>
              <a:rPr lang="zh-CN" sz="4000">
                <a:solidFill>
                  <a:schemeClr val="bg2">
                    <a:lumMod val="10000"/>
                  </a:schemeClr>
                </a:solidFill>
                <a:ea typeface="宋体" panose="02010600030101010101" pitchFamily="2" charset="-122"/>
                <a:sym typeface="+mn-ea"/>
              </a:rPr>
              <a:t>；</a:t>
            </a:r>
            <a:endParaRPr sz="4000">
              <a:solidFill>
                <a:schemeClr val="bg2">
                  <a:lumMod val="10000"/>
                </a:schemeClr>
              </a:solidFill>
              <a:sym typeface="+mn-ea"/>
            </a:endParaRPr>
          </a:p>
          <a:p>
            <a:pPr algn="l" defTabSz="457200">
              <a:lnSpc>
                <a:spcPts val="9100"/>
              </a:lnSpc>
              <a:spcBef>
                <a:spcPts val="1600"/>
              </a:spcBef>
              <a:defRPr sz="5000">
                <a:solidFill>
                  <a:srgbClr val="000000"/>
                </a:solidFill>
                <a:latin typeface="Helvetica"/>
                <a:ea typeface="Helvetica"/>
                <a:cs typeface="Helvetica"/>
                <a:sym typeface="Helvetica"/>
              </a:defRPr>
            </a:pPr>
            <a:r>
              <a:rPr lang="en-US" altLang="zh-CN" sz="4000">
                <a:solidFill>
                  <a:schemeClr val="bg2">
                    <a:lumMod val="10000"/>
                  </a:schemeClr>
                </a:solidFill>
                <a:ea typeface="宋体" panose="02010600030101010101" pitchFamily="2" charset="-122"/>
                <a:sym typeface="+mn-ea"/>
              </a:rPr>
              <a:t>2</a:t>
            </a:r>
            <a:r>
              <a:rPr lang="zh-CN" altLang="en-US" sz="4000">
                <a:solidFill>
                  <a:schemeClr val="bg2">
                    <a:lumMod val="10000"/>
                  </a:schemeClr>
                </a:solidFill>
                <a:ea typeface="宋体" panose="02010600030101010101" pitchFamily="2" charset="-122"/>
                <a:sym typeface="+mn-ea"/>
              </a:rPr>
              <a:t>、中小企业为收款权利人，而非付款义务人；</a:t>
            </a:r>
            <a:endParaRPr lang="zh-CN" altLang="en-US" sz="4000">
              <a:solidFill>
                <a:schemeClr val="bg2">
                  <a:lumMod val="10000"/>
                </a:schemeClr>
              </a:solidFill>
              <a:ea typeface="宋体" panose="02010600030101010101" pitchFamily="2" charset="-122"/>
              <a:sym typeface="+mn-ea"/>
            </a:endParaRPr>
          </a:p>
        </p:txBody>
      </p:sp>
      <p:sp>
        <p:nvSpPr>
          <p:cNvPr id="4" name="文本框 3"/>
          <p:cNvSpPr txBox="1"/>
          <p:nvPr/>
        </p:nvSpPr>
        <p:spPr>
          <a:xfrm>
            <a:off x="18872200" y="645795"/>
            <a:ext cx="5511800" cy="133223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anchor="ctr" forceAA="0">
            <a:spAutoFit/>
          </a:bodyPr>
          <a:p>
            <a:pPr marL="0" marR="0" indent="0" algn="r" defTabSz="2438400" rtl="0" fontAlgn="auto" latinLnBrk="0" hangingPunct="0">
              <a:lnSpc>
                <a:spcPct val="100000"/>
              </a:lnSpc>
              <a:spcBef>
                <a:spcPts val="0"/>
              </a:spcBef>
              <a:spcAft>
                <a:spcPts val="0"/>
              </a:spcAft>
              <a:buClrTx/>
              <a:buSzTx/>
              <a:buFontTx/>
              <a:buNone/>
            </a:pPr>
            <a:r>
              <a:rPr lang="zh-CN" altLang="en-US" sz="4000" dirty="0">
                <a:solidFill>
                  <a:srgbClr val="9A621F"/>
                </a:solidFill>
                <a:latin typeface="Helvetica"/>
                <a:ea typeface="Helvetica"/>
                <a:cs typeface="Helvetica"/>
                <a:sym typeface="+mn-ea"/>
              </a:rPr>
              <a:t>第四部分  </a:t>
            </a:r>
            <a:r>
              <a:rPr lang="zh-CN" altLang="en-US" sz="4000">
                <a:solidFill>
                  <a:srgbClr val="9A621F"/>
                </a:solidFill>
                <a:latin typeface="Helvetica"/>
                <a:ea typeface="宋体" panose="02010600030101010101" pitchFamily="2" charset="-122"/>
                <a:cs typeface="Helvetica"/>
                <a:sym typeface="+mn-ea"/>
              </a:rPr>
              <a:t>特别提示</a:t>
            </a:r>
            <a:endParaRPr lang="zh-CN" altLang="en-US" sz="4000" b="0">
              <a:ln>
                <a:noFill/>
              </a:ln>
              <a:solidFill>
                <a:srgbClr val="9A621F"/>
              </a:solidFill>
              <a:effectLst/>
              <a:latin typeface="Helvetica"/>
              <a:ea typeface="宋体" panose="02010600030101010101" pitchFamily="2" charset="-122"/>
              <a:cs typeface="Helvetica"/>
              <a:sym typeface="+mn-ea"/>
            </a:endParaRPr>
          </a:p>
          <a:p>
            <a:pPr marL="0" marR="0" indent="0" algn="ctr" defTabSz="2438400" rtl="0" fontAlgn="auto" latinLnBrk="0" hangingPunct="0">
              <a:lnSpc>
                <a:spcPct val="100000"/>
              </a:lnSpc>
              <a:spcBef>
                <a:spcPts val="0"/>
              </a:spcBef>
              <a:spcAft>
                <a:spcPts val="0"/>
              </a:spcAft>
              <a:buClrTx/>
              <a:buSzTx/>
              <a:buFontTx/>
              <a:buNone/>
            </a:pPr>
            <a:endParaRPr kumimoji="0" lang="zh-CN" altLang="en-US" sz="4000" b="0" i="0" u="none" strike="noStrike" cap="none" spc="0" normalizeH="0" baseline="0">
              <a:ln>
                <a:noFill/>
              </a:ln>
              <a:solidFill>
                <a:srgbClr val="5E5E5E"/>
              </a:solidFill>
              <a:effectLst/>
              <a:uFillTx/>
              <a:latin typeface="+mn-lt"/>
              <a:ea typeface="+mn-ea"/>
              <a:cs typeface="+mn-cs"/>
              <a:sym typeface="Helvetica Neue"/>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000" fill="hold">
                                          <p:stCondLst>
                                            <p:cond delay="0"/>
                                          </p:stCondLst>
                                        </p:cTn>
                                        <p:tgtEl>
                                          <p:spTgt spid="242">
                                            <p:txEl>
                                              <p:pRg st="3" end="3"/>
                                            </p:txEl>
                                          </p:spTgt>
                                        </p:tgtEl>
                                        <p:attrNameLst>
                                          <p:attrName>style.visibility</p:attrName>
                                        </p:attrNameLst>
                                      </p:cBhvr>
                                      <p:to>
                                        <p:strVal val="visible"/>
                                      </p:to>
                                    </p:set>
                                    <p:animEffect transition="in" filter="blinds(horizontal)">
                                      <p:cBhvr>
                                        <p:cTn id="7" dur="1000"/>
                                        <p:tgtEl>
                                          <p:spTgt spid="242">
                                            <p:txEl>
                                              <p:pRg st="3" end="3"/>
                                            </p:txEl>
                                          </p:spTgt>
                                        </p:tgtEl>
                                      </p:cBhvr>
                                    </p:animEffect>
                                  </p:childTnLst>
                                </p:cTn>
                              </p:par>
                              <p:par>
                                <p:cTn id="8" presetID="3" presetClass="entr" presetSubtype="10" fill="hold" nodeType="withEffect">
                                  <p:stCondLst>
                                    <p:cond delay="0"/>
                                  </p:stCondLst>
                                  <p:childTnLst>
                                    <p:set>
                                      <p:cBhvr>
                                        <p:cTn id="9" dur="1000" fill="hold">
                                          <p:stCondLst>
                                            <p:cond delay="0"/>
                                          </p:stCondLst>
                                        </p:cTn>
                                        <p:tgtEl>
                                          <p:spTgt spid="242">
                                            <p:txEl>
                                              <p:pRg st="4" end="4"/>
                                            </p:txEl>
                                          </p:spTgt>
                                        </p:tgtEl>
                                        <p:attrNameLst>
                                          <p:attrName>style.visibility</p:attrName>
                                        </p:attrNameLst>
                                      </p:cBhvr>
                                      <p:to>
                                        <p:strVal val="visible"/>
                                      </p:to>
                                    </p:set>
                                    <p:animEffect transition="in" filter="blinds(horizontal)">
                                      <p:cBhvr>
                                        <p:cTn id="10" dur="1000"/>
                                        <p:tgtEl>
                                          <p:spTgt spid="242">
                                            <p:txEl>
                                              <p:pRg st="4" end="4"/>
                                            </p:txEl>
                                          </p:spTgt>
                                        </p:tgtEl>
                                      </p:cBhvr>
                                    </p:animEffect>
                                  </p:childTnLst>
                                </p:cTn>
                              </p:par>
                              <p:par>
                                <p:cTn id="11" presetID="3" presetClass="entr" presetSubtype="10" fill="hold" nodeType="withEffect">
                                  <p:stCondLst>
                                    <p:cond delay="0"/>
                                  </p:stCondLst>
                                  <p:childTnLst>
                                    <p:set>
                                      <p:cBhvr>
                                        <p:cTn id="12" dur="1000" fill="hold">
                                          <p:stCondLst>
                                            <p:cond delay="0"/>
                                          </p:stCondLst>
                                        </p:cTn>
                                        <p:tgtEl>
                                          <p:spTgt spid="242">
                                            <p:txEl>
                                              <p:pRg st="5" end="5"/>
                                            </p:txEl>
                                          </p:spTgt>
                                        </p:tgtEl>
                                        <p:attrNameLst>
                                          <p:attrName>style.visibility</p:attrName>
                                        </p:attrNameLst>
                                      </p:cBhvr>
                                      <p:to>
                                        <p:strVal val="visible"/>
                                      </p:to>
                                    </p:set>
                                    <p:animEffect transition="in" filter="blinds(horizontal)">
                                      <p:cBhvr>
                                        <p:cTn id="13" dur="1000"/>
                                        <p:tgtEl>
                                          <p:spTgt spid="24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 name="《商业银行保理业务管理暂行办法》（2014第5号）…"/>
          <p:cNvSpPr txBox="1"/>
          <p:nvPr/>
        </p:nvSpPr>
        <p:spPr>
          <a:xfrm>
            <a:off x="2516226" y="1799272"/>
            <a:ext cx="19351548" cy="10117455"/>
          </a:xfrm>
          <a:prstGeom prst="rect">
            <a:avLst/>
          </a:prstGeom>
          <a:ln w="12700">
            <a:miter lim="400000"/>
          </a:ln>
        </p:spPr>
        <p:txBody>
          <a:bodyPr lIns="50800" tIns="50800" rIns="50800" bIns="50800" anchor="ctr">
            <a:spAutoFit/>
          </a:bodyPr>
          <a:lstStyle/>
          <a:p>
            <a:pPr marL="0" marR="0" indent="0" algn="ctr" defTabSz="2438400" rtl="0" fontAlgn="auto" latinLnBrk="0" hangingPunct="0">
              <a:lnSpc>
                <a:spcPct val="100000"/>
              </a:lnSpc>
              <a:spcBef>
                <a:spcPts val="0"/>
              </a:spcBef>
              <a:spcAft>
                <a:spcPts val="0"/>
              </a:spcAft>
              <a:buClrTx/>
              <a:buSzTx/>
              <a:buFontTx/>
              <a:buNone/>
            </a:pPr>
            <a:endParaRPr kumimoji="0" lang="zh-CN" altLang="en-US" sz="4000" b="0" i="0" u="none" strike="noStrike" cap="none" spc="0" normalizeH="0" baseline="0">
              <a:ln>
                <a:noFill/>
              </a:ln>
              <a:solidFill>
                <a:srgbClr val="5E5E5E"/>
              </a:solidFill>
              <a:effectLst/>
              <a:uFillTx/>
              <a:latin typeface="+mn-lt"/>
              <a:ea typeface="+mn-ea"/>
              <a:cs typeface="+mn-cs"/>
              <a:sym typeface="Helvetica Neue"/>
            </a:endParaRPr>
          </a:p>
          <a:p>
            <a:pPr algn="l" defTabSz="457200">
              <a:lnSpc>
                <a:spcPts val="9100"/>
              </a:lnSpc>
              <a:spcBef>
                <a:spcPts val="1600"/>
              </a:spcBef>
              <a:defRPr sz="5000">
                <a:solidFill>
                  <a:srgbClr val="000000"/>
                </a:solidFill>
                <a:latin typeface="Helvetica"/>
                <a:ea typeface="Helvetica"/>
                <a:cs typeface="Helvetica"/>
                <a:sym typeface="Helvetica"/>
              </a:defRPr>
            </a:pPr>
            <a:r>
              <a:rPr sz="4400" b="1" dirty="0" err="1">
                <a:solidFill>
                  <a:srgbClr val="9A621F"/>
                </a:solidFill>
                <a:sym typeface="+mn-ea"/>
              </a:rPr>
              <a:t>《保障中小企业款项支付条例》</a:t>
            </a:r>
            <a:endParaRPr sz="4400" b="1">
              <a:sym typeface="+mn-ea"/>
            </a:endParaRPr>
          </a:p>
          <a:p>
            <a:pPr algn="l" defTabSz="457200">
              <a:lnSpc>
                <a:spcPts val="9100"/>
              </a:lnSpc>
              <a:spcBef>
                <a:spcPts val="1600"/>
              </a:spcBef>
              <a:defRPr sz="5000">
                <a:solidFill>
                  <a:srgbClr val="000000"/>
                </a:solidFill>
                <a:latin typeface="Helvetica"/>
                <a:ea typeface="Helvetica"/>
                <a:cs typeface="Helvetica"/>
                <a:sym typeface="Helvetica"/>
              </a:defRPr>
            </a:pPr>
            <a:r>
              <a:rPr sz="4000" b="1">
                <a:sym typeface="+mn-ea"/>
              </a:rPr>
              <a:t>第</a:t>
            </a:r>
            <a:r>
              <a:rPr lang="zh-CN" sz="4000" b="1">
                <a:sym typeface="+mn-ea"/>
              </a:rPr>
              <a:t>二</a:t>
            </a:r>
            <a:r>
              <a:rPr sz="4000" b="1">
                <a:sym typeface="+mn-ea"/>
              </a:rPr>
              <a:t>条</a:t>
            </a:r>
            <a:r>
              <a:rPr sz="4000">
                <a:sym typeface="+mn-ea"/>
              </a:rPr>
              <a:t> </a:t>
            </a:r>
            <a:r>
              <a:rPr sz="4000">
                <a:solidFill>
                  <a:schemeClr val="bg2">
                    <a:lumMod val="10000"/>
                  </a:schemeClr>
                </a:solidFill>
                <a:sym typeface="+mn-ea"/>
              </a:rPr>
              <a:t>机关、事业单位和大型企业</a:t>
            </a:r>
            <a:r>
              <a:rPr sz="4000">
                <a:solidFill>
                  <a:srgbClr val="9A621F"/>
                </a:solidFill>
                <a:sym typeface="+mn-ea"/>
              </a:rPr>
              <a:t>采购货物、工程、服务</a:t>
            </a:r>
            <a:r>
              <a:rPr sz="4000">
                <a:solidFill>
                  <a:schemeClr val="bg2">
                    <a:lumMod val="10000"/>
                  </a:schemeClr>
                </a:solidFill>
                <a:sym typeface="+mn-ea"/>
              </a:rPr>
              <a:t>支付中小企业款项，应当遵守本条例。</a:t>
            </a:r>
            <a:endParaRPr sz="4000">
              <a:sym typeface="+mn-ea"/>
            </a:endParaRPr>
          </a:p>
          <a:p>
            <a:pPr algn="l" defTabSz="457200">
              <a:lnSpc>
                <a:spcPts val="9100"/>
              </a:lnSpc>
              <a:spcBef>
                <a:spcPts val="1600"/>
              </a:spcBef>
              <a:defRPr sz="5000">
                <a:solidFill>
                  <a:srgbClr val="000000"/>
                </a:solidFill>
                <a:latin typeface="Helvetica"/>
                <a:ea typeface="Helvetica"/>
                <a:cs typeface="Helvetica"/>
                <a:sym typeface="Helvetica"/>
              </a:defRPr>
            </a:pPr>
            <a:endParaRPr lang="zh-CN" sz="4000" b="1">
              <a:solidFill>
                <a:srgbClr val="9A621F"/>
              </a:solidFill>
              <a:ea typeface="宋体" panose="02010600030101010101" pitchFamily="2" charset="-122"/>
              <a:sym typeface="+mn-ea"/>
            </a:endParaRPr>
          </a:p>
          <a:p>
            <a:pPr algn="l" defTabSz="457200">
              <a:lnSpc>
                <a:spcPts val="9100"/>
              </a:lnSpc>
              <a:spcBef>
                <a:spcPts val="1600"/>
              </a:spcBef>
              <a:defRPr sz="5000">
                <a:solidFill>
                  <a:srgbClr val="000000"/>
                </a:solidFill>
                <a:latin typeface="Helvetica"/>
                <a:ea typeface="Helvetica"/>
                <a:cs typeface="Helvetica"/>
                <a:sym typeface="Helvetica"/>
              </a:defRPr>
            </a:pPr>
            <a:r>
              <a:rPr lang="zh-CN" sz="4000" b="1">
                <a:solidFill>
                  <a:srgbClr val="9A621F"/>
                </a:solidFill>
                <a:ea typeface="宋体" panose="02010600030101010101" pitchFamily="2" charset="-122"/>
                <a:sym typeface="+mn-ea"/>
              </a:rPr>
              <a:t>【特别提示】</a:t>
            </a:r>
            <a:endParaRPr lang="zh-CN" sz="4000" b="1">
              <a:solidFill>
                <a:srgbClr val="9A621F"/>
              </a:solidFill>
              <a:ea typeface="宋体" panose="02010600030101010101" pitchFamily="2" charset="-122"/>
            </a:endParaRPr>
          </a:p>
          <a:p>
            <a:pPr algn="l" defTabSz="457200">
              <a:lnSpc>
                <a:spcPts val="9100"/>
              </a:lnSpc>
              <a:spcBef>
                <a:spcPts val="1600"/>
              </a:spcBef>
              <a:defRPr sz="5000">
                <a:solidFill>
                  <a:srgbClr val="000000"/>
                </a:solidFill>
                <a:latin typeface="Helvetica"/>
                <a:ea typeface="Helvetica"/>
                <a:cs typeface="Helvetica"/>
                <a:sym typeface="Helvetica"/>
              </a:defRPr>
            </a:pPr>
            <a:r>
              <a:rPr sz="4000">
                <a:solidFill>
                  <a:schemeClr val="bg2">
                    <a:lumMod val="10000"/>
                  </a:schemeClr>
                </a:solidFill>
                <a:sym typeface="+mn-ea"/>
              </a:rPr>
              <a:t>约束</a:t>
            </a:r>
            <a:r>
              <a:rPr lang="zh-CN" sz="4000">
                <a:solidFill>
                  <a:schemeClr val="bg2">
                    <a:lumMod val="10000"/>
                  </a:schemeClr>
                </a:solidFill>
                <a:sym typeface="+mn-ea"/>
              </a:rPr>
              <a:t>范围</a:t>
            </a:r>
            <a:r>
              <a:rPr lang="zh-CN" sz="4000">
                <a:solidFill>
                  <a:schemeClr val="bg2">
                    <a:lumMod val="10000"/>
                  </a:schemeClr>
                </a:solidFill>
                <a:ea typeface="宋体" panose="02010600030101010101" pitchFamily="2" charset="-122"/>
                <a:sym typeface="+mn-ea"/>
              </a:rPr>
              <a:t>：</a:t>
            </a:r>
            <a:r>
              <a:rPr sz="4000">
                <a:solidFill>
                  <a:schemeClr val="bg2">
                    <a:lumMod val="10000"/>
                  </a:schemeClr>
                </a:solidFill>
                <a:sym typeface="+mn-ea"/>
              </a:rPr>
              <a:t>采购货物、工程、服务</a:t>
            </a:r>
            <a:endParaRPr lang="zh-CN" sz="4000">
              <a:solidFill>
                <a:schemeClr val="bg2">
                  <a:lumMod val="10000"/>
                </a:schemeClr>
              </a:solidFill>
              <a:ea typeface="宋体" panose="02010600030101010101" pitchFamily="2" charset="-122"/>
              <a:sym typeface="+mn-ea"/>
            </a:endParaRPr>
          </a:p>
          <a:p>
            <a:pPr algn="l" defTabSz="457200">
              <a:lnSpc>
                <a:spcPts val="9100"/>
              </a:lnSpc>
              <a:spcBef>
                <a:spcPts val="1600"/>
              </a:spcBef>
              <a:defRPr sz="5000">
                <a:solidFill>
                  <a:srgbClr val="000000"/>
                </a:solidFill>
                <a:latin typeface="Helvetica"/>
                <a:ea typeface="Helvetica"/>
                <a:cs typeface="Helvetica"/>
                <a:sym typeface="Helvetica"/>
              </a:defRPr>
            </a:pPr>
            <a:endParaRPr lang="zh-CN" altLang="en-US" sz="4000">
              <a:solidFill>
                <a:schemeClr val="bg2">
                  <a:lumMod val="10000"/>
                </a:schemeClr>
              </a:solidFill>
              <a:ea typeface="宋体" panose="02010600030101010101" pitchFamily="2" charset="-122"/>
              <a:sym typeface="+mn-ea"/>
            </a:endParaRPr>
          </a:p>
        </p:txBody>
      </p:sp>
      <p:sp>
        <p:nvSpPr>
          <p:cNvPr id="4" name="文本框 3"/>
          <p:cNvSpPr txBox="1"/>
          <p:nvPr/>
        </p:nvSpPr>
        <p:spPr>
          <a:xfrm>
            <a:off x="18872200" y="645795"/>
            <a:ext cx="5511800" cy="133223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anchor="ctr" forceAA="0">
            <a:spAutoFit/>
          </a:bodyPr>
          <a:p>
            <a:pPr marL="0" marR="0" indent="0" algn="r" defTabSz="2438400" rtl="0" fontAlgn="auto" latinLnBrk="0" hangingPunct="0">
              <a:lnSpc>
                <a:spcPct val="100000"/>
              </a:lnSpc>
              <a:spcBef>
                <a:spcPts val="0"/>
              </a:spcBef>
              <a:spcAft>
                <a:spcPts val="0"/>
              </a:spcAft>
              <a:buClrTx/>
              <a:buSzTx/>
              <a:buFontTx/>
              <a:buNone/>
            </a:pPr>
            <a:r>
              <a:rPr lang="zh-CN" altLang="en-US" sz="4000" dirty="0">
                <a:solidFill>
                  <a:srgbClr val="9A621F"/>
                </a:solidFill>
                <a:latin typeface="Helvetica"/>
                <a:ea typeface="Helvetica"/>
                <a:cs typeface="Helvetica"/>
                <a:sym typeface="+mn-ea"/>
              </a:rPr>
              <a:t>第四部分  </a:t>
            </a:r>
            <a:r>
              <a:rPr lang="zh-CN" altLang="en-US" sz="4000">
                <a:solidFill>
                  <a:srgbClr val="9A621F"/>
                </a:solidFill>
                <a:latin typeface="Helvetica"/>
                <a:ea typeface="宋体" panose="02010600030101010101" pitchFamily="2" charset="-122"/>
                <a:cs typeface="Helvetica"/>
                <a:sym typeface="+mn-ea"/>
              </a:rPr>
              <a:t>特别提示</a:t>
            </a:r>
            <a:endParaRPr lang="zh-CN" altLang="en-US" sz="4000" b="0">
              <a:ln>
                <a:noFill/>
              </a:ln>
              <a:solidFill>
                <a:srgbClr val="9A621F"/>
              </a:solidFill>
              <a:effectLst/>
              <a:latin typeface="Helvetica"/>
              <a:ea typeface="宋体" panose="02010600030101010101" pitchFamily="2" charset="-122"/>
              <a:cs typeface="Helvetica"/>
              <a:sym typeface="+mn-ea"/>
            </a:endParaRPr>
          </a:p>
          <a:p>
            <a:pPr marL="0" marR="0" indent="0" algn="ctr" defTabSz="2438400" rtl="0" fontAlgn="auto" latinLnBrk="0" hangingPunct="0">
              <a:lnSpc>
                <a:spcPct val="100000"/>
              </a:lnSpc>
              <a:spcBef>
                <a:spcPts val="0"/>
              </a:spcBef>
              <a:spcAft>
                <a:spcPts val="0"/>
              </a:spcAft>
              <a:buClrTx/>
              <a:buSzTx/>
              <a:buFontTx/>
              <a:buNone/>
            </a:pPr>
            <a:endParaRPr kumimoji="0" lang="zh-CN" altLang="en-US" sz="4000" b="0" i="0" u="none" strike="noStrike" cap="none" spc="0" normalizeH="0" baseline="0">
              <a:ln>
                <a:noFill/>
              </a:ln>
              <a:solidFill>
                <a:srgbClr val="5E5E5E"/>
              </a:solidFill>
              <a:effectLst/>
              <a:uFillTx/>
              <a:latin typeface="+mn-lt"/>
              <a:ea typeface="+mn-ea"/>
              <a:cs typeface="+mn-cs"/>
              <a:sym typeface="Helvetica Neue"/>
            </a:endParaRPr>
          </a:p>
        </p:txBody>
      </p:sp>
    </p:spTree>
  </p:cSld>
  <p:clrMapOvr>
    <a:masterClrMapping/>
  </p:clrMapOvr>
  <p:transition spd="med"/>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 name="《商业银行保理业务管理暂行办法》（2014第5号）…"/>
          <p:cNvSpPr txBox="1"/>
          <p:nvPr/>
        </p:nvSpPr>
        <p:spPr>
          <a:xfrm>
            <a:off x="1593215" y="1977708"/>
            <a:ext cx="19474815" cy="13190220"/>
          </a:xfrm>
          <a:prstGeom prst="rect">
            <a:avLst/>
          </a:prstGeom>
          <a:ln w="12700">
            <a:miter lim="400000"/>
          </a:ln>
        </p:spPr>
        <p:txBody>
          <a:bodyPr wrap="square" lIns="50800" tIns="50800" rIns="50800" bIns="50800" anchor="ctr">
            <a:spAutoFit/>
          </a:bodyPr>
          <a:lstStyle/>
          <a:p>
            <a:pPr marL="0" marR="0" indent="0" algn="l" defTabSz="2438400" rtl="0" fontAlgn="auto" latinLnBrk="0" hangingPunct="0">
              <a:lnSpc>
                <a:spcPct val="100000"/>
              </a:lnSpc>
              <a:spcBef>
                <a:spcPts val="0"/>
              </a:spcBef>
              <a:spcAft>
                <a:spcPts val="0"/>
              </a:spcAft>
              <a:buClrTx/>
              <a:buSzTx/>
              <a:buFontTx/>
              <a:buNone/>
            </a:pPr>
            <a:r>
              <a:rPr sz="4400" b="1" dirty="0" err="1">
                <a:solidFill>
                  <a:srgbClr val="9A621F"/>
                </a:solidFill>
                <a:latin typeface="Helvetica"/>
                <a:ea typeface="Helvetica"/>
                <a:cs typeface="Helvetica"/>
                <a:sym typeface="+mn-ea"/>
              </a:rPr>
              <a:t>《保障中小企业款项支付条例》</a:t>
            </a:r>
            <a:endParaRPr sz="4400" b="1" dirty="0" err="1">
              <a:solidFill>
                <a:srgbClr val="9A621F"/>
              </a:solidFill>
              <a:latin typeface="Helvetica"/>
              <a:ea typeface="Helvetica"/>
              <a:cs typeface="Helvetica"/>
              <a:sym typeface="+mn-ea"/>
            </a:endParaRPr>
          </a:p>
          <a:p>
            <a:pPr marL="0" marR="0" indent="0" algn="ctr" defTabSz="24384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5E5E5E"/>
              </a:solidFill>
              <a:effectLst/>
              <a:uFillTx/>
              <a:latin typeface="+mn-lt"/>
              <a:ea typeface="+mn-ea"/>
              <a:cs typeface="+mn-cs"/>
              <a:sym typeface="Helvetica Neue"/>
            </a:endParaRPr>
          </a:p>
          <a:p>
            <a:pPr algn="l" defTabSz="457200">
              <a:lnSpc>
                <a:spcPts val="9100"/>
              </a:lnSpc>
              <a:spcBef>
                <a:spcPts val="1600"/>
              </a:spcBef>
              <a:defRPr sz="5000">
                <a:solidFill>
                  <a:srgbClr val="000000"/>
                </a:solidFill>
                <a:latin typeface="Helvetica"/>
                <a:ea typeface="Helvetica"/>
                <a:cs typeface="Helvetica"/>
                <a:sym typeface="Helvetica"/>
              </a:defRPr>
            </a:pPr>
            <a:r>
              <a:rPr sz="4000" b="1">
                <a:sym typeface="+mn-ea"/>
              </a:rPr>
              <a:t>第</a:t>
            </a:r>
            <a:r>
              <a:rPr lang="zh-CN" sz="4000" b="1">
                <a:sym typeface="+mn-ea"/>
              </a:rPr>
              <a:t>三</a:t>
            </a:r>
            <a:r>
              <a:rPr sz="4000" b="1">
                <a:sym typeface="+mn-ea"/>
              </a:rPr>
              <a:t>条 </a:t>
            </a:r>
            <a:r>
              <a:rPr sz="4000">
                <a:sym typeface="+mn-ea"/>
              </a:rPr>
              <a:t>本条例所称中小企业，是指在中华人民共和国境内依法设立，依据国务院批准的中小企业划分标准确定的中型企业、小型企业和微型企业；所称大型企业，是指中小企业以外的企业。</a:t>
            </a:r>
            <a:endParaRPr sz="4000">
              <a:sym typeface="+mn-ea"/>
            </a:endParaRPr>
          </a:p>
          <a:p>
            <a:pPr algn="l" defTabSz="457200">
              <a:lnSpc>
                <a:spcPts val="9100"/>
              </a:lnSpc>
              <a:spcBef>
                <a:spcPts val="1600"/>
              </a:spcBef>
              <a:defRPr sz="5000">
                <a:solidFill>
                  <a:srgbClr val="000000"/>
                </a:solidFill>
                <a:latin typeface="Helvetica"/>
                <a:ea typeface="Helvetica"/>
                <a:cs typeface="Helvetica"/>
                <a:sym typeface="Helvetica"/>
              </a:defRPr>
            </a:pPr>
            <a:r>
              <a:rPr sz="4000">
                <a:sym typeface="+mn-ea"/>
              </a:rPr>
              <a:t>中小企业、大型企业</a:t>
            </a:r>
            <a:r>
              <a:rPr sz="4000">
                <a:solidFill>
                  <a:srgbClr val="9A621F"/>
                </a:solidFill>
                <a:sym typeface="+mn-ea"/>
              </a:rPr>
              <a:t>依</a:t>
            </a:r>
            <a:r>
              <a:rPr sz="4000" b="1">
                <a:solidFill>
                  <a:srgbClr val="9A621F"/>
                </a:solidFill>
                <a:sym typeface="+mn-ea"/>
              </a:rPr>
              <a:t>合同订立时</a:t>
            </a:r>
            <a:r>
              <a:rPr sz="4000">
                <a:sym typeface="+mn-ea"/>
              </a:rPr>
              <a:t>的</a:t>
            </a:r>
            <a:r>
              <a:rPr sz="4000">
                <a:solidFill>
                  <a:srgbClr val="9A621F"/>
                </a:solidFill>
                <a:sym typeface="+mn-ea"/>
              </a:rPr>
              <a:t>企业规模类型确定</a:t>
            </a:r>
            <a:r>
              <a:rPr sz="4000">
                <a:sym typeface="+mn-ea"/>
              </a:rPr>
              <a:t>。中小企业与机关、事业单位、大型企业订立合同时，</a:t>
            </a:r>
            <a:r>
              <a:rPr sz="4000" b="1">
                <a:solidFill>
                  <a:srgbClr val="9A621F"/>
                </a:solidFill>
                <a:sym typeface="+mn-ea"/>
              </a:rPr>
              <a:t>应当主动告知</a:t>
            </a:r>
            <a:r>
              <a:rPr sz="4000">
                <a:sym typeface="+mn-ea"/>
              </a:rPr>
              <a:t>其属于中小企业。</a:t>
            </a:r>
            <a:endParaRPr sz="4000">
              <a:sym typeface="+mn-ea"/>
            </a:endParaRPr>
          </a:p>
          <a:p>
            <a:pPr algn="l" defTabSz="457200">
              <a:lnSpc>
                <a:spcPts val="9100"/>
              </a:lnSpc>
              <a:spcBef>
                <a:spcPts val="1600"/>
              </a:spcBef>
              <a:defRPr sz="5000">
                <a:solidFill>
                  <a:srgbClr val="000000"/>
                </a:solidFill>
                <a:latin typeface="Helvetica"/>
                <a:ea typeface="Helvetica"/>
                <a:cs typeface="Helvetica"/>
                <a:sym typeface="Helvetica"/>
              </a:defRPr>
            </a:pPr>
            <a:r>
              <a:rPr lang="zh-CN" sz="4000" b="1">
                <a:solidFill>
                  <a:srgbClr val="9A621F"/>
                </a:solidFill>
                <a:ea typeface="宋体" panose="02010600030101010101" pitchFamily="2" charset="-122"/>
                <a:sym typeface="+mn-ea"/>
              </a:rPr>
              <a:t>【特别提示】</a:t>
            </a:r>
            <a:endParaRPr lang="zh-CN" sz="4000" b="1">
              <a:solidFill>
                <a:srgbClr val="9A621F"/>
              </a:solidFill>
              <a:ea typeface="宋体" panose="02010600030101010101" pitchFamily="2" charset="-122"/>
            </a:endParaRPr>
          </a:p>
          <a:p>
            <a:pPr algn="l" defTabSz="457200">
              <a:lnSpc>
                <a:spcPts val="9100"/>
              </a:lnSpc>
              <a:spcBef>
                <a:spcPts val="1600"/>
              </a:spcBef>
              <a:defRPr sz="5000">
                <a:solidFill>
                  <a:srgbClr val="000000"/>
                </a:solidFill>
                <a:latin typeface="Helvetica"/>
                <a:ea typeface="Helvetica"/>
                <a:cs typeface="Helvetica"/>
                <a:sym typeface="Helvetica"/>
              </a:defRPr>
            </a:pPr>
            <a:r>
              <a:rPr lang="en-US" altLang="zh-CN" sz="4000">
                <a:solidFill>
                  <a:schemeClr val="bg2">
                    <a:lumMod val="10000"/>
                  </a:schemeClr>
                </a:solidFill>
                <a:ea typeface="宋体" panose="02010600030101010101" pitchFamily="2" charset="-122"/>
                <a:sym typeface="+mn-ea"/>
              </a:rPr>
              <a:t>1</a:t>
            </a:r>
            <a:r>
              <a:rPr lang="zh-CN" altLang="en-US" sz="4000">
                <a:solidFill>
                  <a:schemeClr val="bg2">
                    <a:lumMod val="10000"/>
                  </a:schemeClr>
                </a:solidFill>
                <a:ea typeface="宋体" panose="02010600030101010101" pitchFamily="2" charset="-122"/>
                <a:sym typeface="+mn-ea"/>
              </a:rPr>
              <a:t>、签约时应</a:t>
            </a:r>
            <a:r>
              <a:rPr sz="4000" b="1">
                <a:solidFill>
                  <a:srgbClr val="9A621F"/>
                </a:solidFill>
                <a:sym typeface="+mn-ea"/>
              </a:rPr>
              <a:t>主动释明为中小企业</a:t>
            </a:r>
            <a:r>
              <a:rPr lang="zh-CN" altLang="en-US" sz="4000">
                <a:solidFill>
                  <a:schemeClr val="bg2">
                    <a:lumMod val="10000"/>
                  </a:schemeClr>
                </a:solidFill>
                <a:ea typeface="宋体" panose="02010600030101010101" pitchFamily="2" charset="-122"/>
                <a:sym typeface="+mn-ea"/>
              </a:rPr>
              <a:t>，可能需要在合同中增加说明性条款。</a:t>
            </a:r>
            <a:endParaRPr lang="zh-CN" sz="4000">
              <a:solidFill>
                <a:schemeClr val="bg2">
                  <a:lumMod val="10000"/>
                </a:schemeClr>
              </a:solidFill>
              <a:ea typeface="宋体" panose="02010600030101010101" pitchFamily="2" charset="-122"/>
              <a:sym typeface="+mn-ea"/>
            </a:endParaRPr>
          </a:p>
          <a:p>
            <a:pPr algn="l" defTabSz="457200">
              <a:lnSpc>
                <a:spcPts val="9100"/>
              </a:lnSpc>
              <a:spcBef>
                <a:spcPts val="1600"/>
              </a:spcBef>
              <a:defRPr sz="5000">
                <a:solidFill>
                  <a:srgbClr val="000000"/>
                </a:solidFill>
                <a:latin typeface="Helvetica"/>
                <a:ea typeface="Helvetica"/>
                <a:cs typeface="Helvetica"/>
                <a:sym typeface="Helvetica"/>
              </a:defRPr>
            </a:pPr>
            <a:endParaRPr lang="zh-CN" altLang="en-US" sz="4000">
              <a:solidFill>
                <a:schemeClr val="bg2">
                  <a:lumMod val="10000"/>
                </a:schemeClr>
              </a:solidFill>
              <a:ea typeface="宋体" panose="02010600030101010101" pitchFamily="2" charset="-122"/>
              <a:sym typeface="+mn-ea"/>
            </a:endParaRPr>
          </a:p>
          <a:p>
            <a:pPr algn="l" defTabSz="457200">
              <a:lnSpc>
                <a:spcPts val="9100"/>
              </a:lnSpc>
              <a:spcBef>
                <a:spcPts val="1600"/>
              </a:spcBef>
              <a:defRPr sz="5000">
                <a:solidFill>
                  <a:srgbClr val="000000"/>
                </a:solidFill>
                <a:latin typeface="Helvetica"/>
                <a:ea typeface="Helvetica"/>
                <a:cs typeface="Helvetica"/>
                <a:sym typeface="Helvetica"/>
              </a:defRPr>
            </a:pPr>
            <a:endParaRPr lang="zh-CN" altLang="en-US" sz="4000">
              <a:solidFill>
                <a:schemeClr val="bg2">
                  <a:lumMod val="10000"/>
                </a:schemeClr>
              </a:solidFill>
              <a:ea typeface="宋体" panose="02010600030101010101" pitchFamily="2" charset="-122"/>
              <a:sym typeface="+mn-ea"/>
            </a:endParaRPr>
          </a:p>
        </p:txBody>
      </p:sp>
      <p:sp>
        <p:nvSpPr>
          <p:cNvPr id="4" name="文本框 3"/>
          <p:cNvSpPr txBox="1"/>
          <p:nvPr/>
        </p:nvSpPr>
        <p:spPr>
          <a:xfrm>
            <a:off x="18625820" y="645795"/>
            <a:ext cx="5511800" cy="133223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anchor="ctr" forceAA="0">
            <a:spAutoFit/>
          </a:bodyPr>
          <a:p>
            <a:pPr marL="0" marR="0" indent="0" algn="r" defTabSz="2438400" rtl="0" fontAlgn="auto" latinLnBrk="0" hangingPunct="0">
              <a:lnSpc>
                <a:spcPct val="100000"/>
              </a:lnSpc>
              <a:spcBef>
                <a:spcPts val="0"/>
              </a:spcBef>
              <a:spcAft>
                <a:spcPts val="0"/>
              </a:spcAft>
              <a:buClrTx/>
              <a:buSzTx/>
              <a:buFontTx/>
              <a:buNone/>
            </a:pPr>
            <a:r>
              <a:rPr lang="zh-CN" altLang="en-US" sz="4000" dirty="0">
                <a:solidFill>
                  <a:srgbClr val="9A621F"/>
                </a:solidFill>
                <a:latin typeface="Helvetica"/>
                <a:ea typeface="Helvetica"/>
                <a:cs typeface="Helvetica"/>
                <a:sym typeface="+mn-ea"/>
              </a:rPr>
              <a:t>第四部分  </a:t>
            </a:r>
            <a:r>
              <a:rPr lang="zh-CN" altLang="en-US" sz="4000">
                <a:solidFill>
                  <a:srgbClr val="9A621F"/>
                </a:solidFill>
                <a:latin typeface="Helvetica"/>
                <a:ea typeface="宋体" panose="02010600030101010101" pitchFamily="2" charset="-122"/>
                <a:cs typeface="Helvetica"/>
                <a:sym typeface="+mn-ea"/>
              </a:rPr>
              <a:t>特别提示</a:t>
            </a:r>
            <a:endParaRPr lang="zh-CN" altLang="en-US" sz="4000" b="0">
              <a:ln>
                <a:noFill/>
              </a:ln>
              <a:solidFill>
                <a:srgbClr val="9A621F"/>
              </a:solidFill>
              <a:effectLst/>
              <a:latin typeface="Helvetica"/>
              <a:ea typeface="宋体" panose="02010600030101010101" pitchFamily="2" charset="-122"/>
              <a:cs typeface="Helvetica"/>
              <a:sym typeface="+mn-ea"/>
            </a:endParaRPr>
          </a:p>
          <a:p>
            <a:pPr marL="0" marR="0" indent="0" algn="ctr" defTabSz="2438400" rtl="0" fontAlgn="auto" latinLnBrk="0" hangingPunct="0">
              <a:lnSpc>
                <a:spcPct val="100000"/>
              </a:lnSpc>
              <a:spcBef>
                <a:spcPts val="0"/>
              </a:spcBef>
              <a:spcAft>
                <a:spcPts val="0"/>
              </a:spcAft>
              <a:buClrTx/>
              <a:buSzTx/>
              <a:buFontTx/>
              <a:buNone/>
            </a:pPr>
            <a:endParaRPr kumimoji="0" lang="zh-CN" altLang="en-US" sz="4000" b="0" i="0" u="none" strike="noStrike" cap="none" spc="0" normalizeH="0" baseline="0">
              <a:ln>
                <a:noFill/>
              </a:ln>
              <a:solidFill>
                <a:srgbClr val="5E5E5E"/>
              </a:solidFill>
              <a:effectLst/>
              <a:uFillTx/>
              <a:latin typeface="+mn-lt"/>
              <a:ea typeface="+mn-ea"/>
              <a:cs typeface="+mn-cs"/>
              <a:sym typeface="Helvetica Neue"/>
            </a:endParaRPr>
          </a:p>
        </p:txBody>
      </p:sp>
    </p:spTree>
  </p:cSld>
  <p:clrMapOvr>
    <a:masterClrMapping/>
  </p:clrMapOvr>
  <p:transition spd="med"/>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珠海华润银行股份有限公司与江西省电力燃料有限公司…"/>
          <p:cNvSpPr txBox="1"/>
          <p:nvPr/>
        </p:nvSpPr>
        <p:spPr>
          <a:xfrm>
            <a:off x="4104005" y="4960620"/>
            <a:ext cx="17899380" cy="3794760"/>
          </a:xfrm>
          <a:prstGeom prst="rect">
            <a:avLst/>
          </a:prstGeom>
          <a:ln w="12700">
            <a:miter lim="400000"/>
          </a:ln>
        </p:spPr>
        <p:txBody>
          <a:bodyPr wrap="square" lIns="50800" tIns="50800" rIns="50800" bIns="50800" anchor="ctr">
            <a:spAutoFit/>
          </a:bodyPr>
          <a:lstStyle/>
          <a:p>
            <a:pPr algn="l" defTabSz="457200" eaLnBrk="1">
              <a:lnSpc>
                <a:spcPct val="150000"/>
              </a:lnSpc>
              <a:defRPr sz="5000">
                <a:latin typeface="Helvetica"/>
                <a:ea typeface="Helvetica"/>
                <a:cs typeface="Helvetica"/>
                <a:sym typeface="Helvetica"/>
              </a:defRPr>
            </a:pPr>
            <a:endParaRPr lang="zh-CN" sz="4000"/>
          </a:p>
          <a:p>
            <a:pPr algn="l" defTabSz="457200" eaLnBrk="1">
              <a:lnSpc>
                <a:spcPct val="150000"/>
              </a:lnSpc>
              <a:defRPr sz="5000">
                <a:latin typeface="Helvetica"/>
                <a:ea typeface="Helvetica"/>
                <a:cs typeface="Helvetica"/>
                <a:sym typeface="Helvetica"/>
              </a:defRPr>
            </a:pPr>
            <a:endParaRPr lang="zh-CN" sz="4000"/>
          </a:p>
          <a:p>
            <a:pPr algn="l" defTabSz="457200" eaLnBrk="1">
              <a:lnSpc>
                <a:spcPct val="150000"/>
              </a:lnSpc>
              <a:defRPr sz="5000">
                <a:solidFill>
                  <a:srgbClr val="000000"/>
                </a:solidFill>
                <a:latin typeface="Helvetica"/>
                <a:ea typeface="Helvetica"/>
                <a:cs typeface="Helvetica"/>
                <a:sym typeface="Helvetica"/>
              </a:defRPr>
            </a:pPr>
            <a:r>
              <a:rPr lang="en-US" altLang="zh-CN" sz="4000">
                <a:ea typeface="宋体" panose="02010600030101010101" pitchFamily="2" charset="-122"/>
              </a:rPr>
              <a:t>1</a:t>
            </a:r>
            <a:r>
              <a:rPr lang="zh-CN" altLang="en-US" sz="4000">
                <a:ea typeface="宋体" panose="02010600030101010101" pitchFamily="2" charset="-122"/>
              </a:rPr>
              <a:t>、</a:t>
            </a:r>
            <a:r>
              <a:rPr lang="zh-CN" sz="4000">
                <a:ea typeface="宋体" panose="02010600030101010101" pitchFamily="2" charset="-122"/>
              </a:rPr>
              <a:t>《关于印发中小企业划型标准规定的通知》（工信部联企业）</a:t>
            </a:r>
            <a:r>
              <a:rPr lang="en-US" altLang="zh-CN" sz="4000">
                <a:ea typeface="宋体" panose="02010600030101010101" pitchFamily="2" charset="-122"/>
              </a:rPr>
              <a:t>[2011]300</a:t>
            </a:r>
            <a:r>
              <a:rPr lang="zh-CN" altLang="en-US" sz="4000">
                <a:ea typeface="宋体" panose="02010600030101010101" pitchFamily="2" charset="-122"/>
              </a:rPr>
              <a:t>号</a:t>
            </a:r>
            <a:endParaRPr lang="en-US" altLang="zh-CN" sz="4000">
              <a:ea typeface="宋体" panose="02010600030101010101" pitchFamily="2" charset="-122"/>
            </a:endParaRPr>
          </a:p>
          <a:p>
            <a:pPr algn="l" defTabSz="457200" eaLnBrk="1">
              <a:lnSpc>
                <a:spcPct val="150000"/>
              </a:lnSpc>
              <a:defRPr sz="5000">
                <a:solidFill>
                  <a:srgbClr val="000000"/>
                </a:solidFill>
                <a:latin typeface="Helvetica"/>
                <a:ea typeface="Helvetica"/>
                <a:cs typeface="Helvetica"/>
                <a:sym typeface="Helvetica"/>
              </a:defRPr>
            </a:pPr>
            <a:r>
              <a:rPr lang="en-US" altLang="zh-CN" sz="4000">
                <a:ea typeface="宋体" panose="02010600030101010101" pitchFamily="2" charset="-122"/>
              </a:rPr>
              <a:t>2</a:t>
            </a:r>
            <a:r>
              <a:rPr lang="zh-CN" altLang="en-US" sz="4000">
                <a:ea typeface="宋体" panose="02010600030101010101" pitchFamily="2" charset="-122"/>
              </a:rPr>
              <a:t>、《统计上大中小微企业划分办法</a:t>
            </a:r>
            <a:r>
              <a:rPr lang="en-US" altLang="zh-CN" sz="4000">
                <a:ea typeface="宋体" panose="02010600030101010101" pitchFamily="2" charset="-122"/>
              </a:rPr>
              <a:t>2017</a:t>
            </a:r>
            <a:r>
              <a:rPr lang="zh-CN" altLang="en-US" sz="4000">
                <a:ea typeface="宋体" panose="02010600030101010101" pitchFamily="2" charset="-122"/>
              </a:rPr>
              <a:t>》</a:t>
            </a:r>
            <a:r>
              <a:rPr lang="en-US" altLang="zh-CN" sz="4000">
                <a:ea typeface="宋体" panose="02010600030101010101" pitchFamily="2" charset="-122"/>
              </a:rPr>
              <a:t>(</a:t>
            </a:r>
            <a:r>
              <a:rPr lang="zh-CN" altLang="en-US" sz="4000">
                <a:ea typeface="宋体" panose="02010600030101010101" pitchFamily="2" charset="-122"/>
              </a:rPr>
              <a:t>国统字</a:t>
            </a:r>
            <a:r>
              <a:rPr lang="en-US" altLang="zh-CN" sz="4000">
                <a:ea typeface="宋体" panose="02010600030101010101" pitchFamily="2" charset="-122"/>
              </a:rPr>
              <a:t>[2017]213</a:t>
            </a:r>
            <a:r>
              <a:rPr lang="zh-CN" altLang="en-US" sz="4000">
                <a:ea typeface="宋体" panose="02010600030101010101" pitchFamily="2" charset="-122"/>
              </a:rPr>
              <a:t>号</a:t>
            </a:r>
            <a:r>
              <a:rPr lang="en-US" altLang="zh-CN" sz="4000">
                <a:ea typeface="宋体" panose="02010600030101010101" pitchFamily="2" charset="-122"/>
              </a:rPr>
              <a:t>)</a:t>
            </a:r>
            <a:endParaRPr lang="en-US" altLang="zh-CN" sz="4000">
              <a:ea typeface="宋体" panose="02010600030101010101" pitchFamily="2" charset="-122"/>
            </a:endParaRPr>
          </a:p>
        </p:txBody>
      </p:sp>
      <p:sp>
        <p:nvSpPr>
          <p:cNvPr id="3" name="文本框 2"/>
          <p:cNvSpPr txBox="1"/>
          <p:nvPr/>
        </p:nvSpPr>
        <p:spPr>
          <a:xfrm>
            <a:off x="5880735" y="4960620"/>
            <a:ext cx="11790680" cy="194818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anchor="ctr" forceAA="0">
            <a:spAutoFit/>
          </a:bodyPr>
          <a:p>
            <a:pPr marL="0" marR="0" indent="0" algn="ctr" defTabSz="2438400" rtl="0" fontAlgn="auto" latinLnBrk="0" hangingPunct="0">
              <a:lnSpc>
                <a:spcPct val="100000"/>
              </a:lnSpc>
              <a:spcBef>
                <a:spcPts val="0"/>
              </a:spcBef>
              <a:spcAft>
                <a:spcPts val="0"/>
              </a:spcAft>
              <a:buClrTx/>
              <a:buSzTx/>
              <a:buFontTx/>
              <a:buNone/>
            </a:pPr>
            <a:r>
              <a:rPr sz="5400">
                <a:solidFill>
                  <a:srgbClr val="9A621F"/>
                </a:solidFill>
                <a:latin typeface="Helvetica"/>
                <a:ea typeface="Helvetica"/>
                <a:cs typeface="Helvetica"/>
                <a:sym typeface="+mn-ea"/>
              </a:rPr>
              <a:t>目前中小企业划分标准</a:t>
            </a:r>
            <a:endParaRPr sz="6600">
              <a:solidFill>
                <a:srgbClr val="9A621F"/>
              </a:solidFill>
              <a:latin typeface="Helvetica"/>
              <a:ea typeface="Helvetica"/>
              <a:cs typeface="Helvetica"/>
            </a:endParaRPr>
          </a:p>
          <a:p>
            <a:pPr marL="0" marR="0" indent="0" algn="ctr" defTabSz="2438400" rtl="0" fontAlgn="auto" latinLnBrk="0" hangingPunct="0">
              <a:lnSpc>
                <a:spcPct val="100000"/>
              </a:lnSpc>
              <a:spcBef>
                <a:spcPts val="0"/>
              </a:spcBef>
              <a:spcAft>
                <a:spcPts val="0"/>
              </a:spcAft>
              <a:buClrTx/>
              <a:buSzTx/>
              <a:buFontTx/>
              <a:buNone/>
            </a:pPr>
            <a:endParaRPr kumimoji="0" lang="zh-CN" altLang="en-US" sz="6600" b="0" i="0" u="none" strike="noStrike" cap="none" spc="0" normalizeH="0" baseline="0">
              <a:ln>
                <a:noFill/>
              </a:ln>
              <a:solidFill>
                <a:srgbClr val="5E5E5E"/>
              </a:solidFill>
              <a:effectLst/>
              <a:uFillTx/>
              <a:latin typeface="+mn-lt"/>
              <a:ea typeface="+mn-ea"/>
              <a:cs typeface="+mn-cs"/>
              <a:sym typeface="Helvetica Neue"/>
            </a:endParaRPr>
          </a:p>
        </p:txBody>
      </p:sp>
    </p:spTree>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 name="《商业银行保理业务管理暂行办法》（2014第5号）…"/>
          <p:cNvSpPr txBox="1"/>
          <p:nvPr/>
        </p:nvSpPr>
        <p:spPr>
          <a:xfrm>
            <a:off x="2746375" y="2042478"/>
            <a:ext cx="21362035" cy="11920220"/>
          </a:xfrm>
          <a:prstGeom prst="rect">
            <a:avLst/>
          </a:prstGeom>
          <a:ln w="12700">
            <a:miter lim="400000"/>
          </a:ln>
        </p:spPr>
        <p:txBody>
          <a:bodyPr wrap="square" lIns="50800" tIns="50800" rIns="50800" bIns="50800" anchor="ctr">
            <a:spAutoFit/>
          </a:bodyPr>
          <a:lstStyle/>
          <a:p>
            <a:pPr marL="0" marR="0" indent="0" algn="l" defTabSz="2438400" rtl="0" eaLnBrk="1">
              <a:lnSpc>
                <a:spcPct val="150000"/>
              </a:lnSpc>
              <a:spcBef>
                <a:spcPts val="0"/>
              </a:spcBef>
              <a:spcAft>
                <a:spcPts val="0"/>
              </a:spcAft>
              <a:buClrTx/>
              <a:buSzTx/>
              <a:buFontTx/>
              <a:buNone/>
            </a:pPr>
            <a:r>
              <a:rPr sz="3600" dirty="0" err="1">
                <a:solidFill>
                  <a:schemeClr val="tx1"/>
                </a:solidFill>
                <a:latin typeface="Helvetica"/>
                <a:ea typeface="Helvetica"/>
                <a:cs typeface="Helvetica"/>
                <a:sym typeface="+mn-ea"/>
              </a:rPr>
              <a:t>各行业划型标准为：</a:t>
            </a:r>
            <a:endParaRPr sz="3600" dirty="0" err="1">
              <a:solidFill>
                <a:schemeClr val="tx1"/>
              </a:solidFill>
              <a:latin typeface="Helvetica"/>
              <a:ea typeface="Helvetica"/>
              <a:cs typeface="Helvetica"/>
              <a:sym typeface="+mn-ea"/>
            </a:endParaRPr>
          </a:p>
          <a:p>
            <a:pPr marL="0" marR="0" indent="0" algn="l" defTabSz="2438400" rtl="0" eaLnBrk="1">
              <a:lnSpc>
                <a:spcPct val="150000"/>
              </a:lnSpc>
              <a:spcBef>
                <a:spcPts val="0"/>
              </a:spcBef>
              <a:spcAft>
                <a:spcPts val="0"/>
              </a:spcAft>
              <a:buClrTx/>
              <a:buSzTx/>
              <a:buFontTx/>
              <a:buNone/>
            </a:pPr>
            <a:r>
              <a:rPr sz="2800" dirty="0" err="1">
                <a:solidFill>
                  <a:schemeClr val="tx1"/>
                </a:solidFill>
                <a:latin typeface="Helvetica"/>
                <a:ea typeface="Helvetica"/>
                <a:cs typeface="Helvetica"/>
                <a:sym typeface="+mn-ea"/>
              </a:rPr>
              <a:t>       （一）</a:t>
            </a:r>
            <a:r>
              <a:rPr sz="2800" b="1" dirty="0" err="1">
                <a:solidFill>
                  <a:schemeClr val="tx1"/>
                </a:solidFill>
                <a:latin typeface="Helvetica"/>
                <a:ea typeface="Helvetica"/>
                <a:cs typeface="Helvetica"/>
                <a:sym typeface="+mn-ea"/>
              </a:rPr>
              <a:t>农、林、牧、渔业</a:t>
            </a:r>
            <a:r>
              <a:rPr lang="zh-CN" sz="2800" b="1" dirty="0" err="1">
                <a:solidFill>
                  <a:schemeClr val="tx1"/>
                </a:solidFill>
                <a:latin typeface="Helvetica"/>
                <a:ea typeface="宋体" panose="02010600030101010101" pitchFamily="2" charset="-122"/>
                <a:cs typeface="Helvetica"/>
                <a:sym typeface="+mn-ea"/>
              </a:rPr>
              <a:t>：</a:t>
            </a:r>
            <a:r>
              <a:rPr sz="2800" dirty="0" err="1">
                <a:solidFill>
                  <a:schemeClr val="tx1"/>
                </a:solidFill>
                <a:latin typeface="Helvetica"/>
                <a:ea typeface="Helvetica"/>
                <a:cs typeface="Helvetica"/>
                <a:sym typeface="+mn-ea"/>
              </a:rPr>
              <a:t>营业收入20000万元以下的为中小微型企业</a:t>
            </a:r>
            <a:r>
              <a:rPr lang="zh-CN" sz="2800" dirty="0" err="1">
                <a:solidFill>
                  <a:schemeClr val="tx1"/>
                </a:solidFill>
                <a:latin typeface="Helvetica"/>
                <a:ea typeface="宋体" panose="02010600030101010101" pitchFamily="2" charset="-122"/>
                <a:cs typeface="Helvetica"/>
                <a:sym typeface="+mn-ea"/>
              </a:rPr>
              <a:t>；</a:t>
            </a:r>
            <a:endParaRPr sz="2800" dirty="0" err="1">
              <a:solidFill>
                <a:schemeClr val="tx1"/>
              </a:solidFill>
              <a:latin typeface="Helvetica"/>
              <a:ea typeface="Helvetica"/>
              <a:cs typeface="Helvetica"/>
              <a:sym typeface="+mn-ea"/>
            </a:endParaRPr>
          </a:p>
          <a:p>
            <a:pPr marL="0" marR="0" indent="0" algn="l" defTabSz="2438400" rtl="0" eaLnBrk="1">
              <a:lnSpc>
                <a:spcPct val="150000"/>
              </a:lnSpc>
              <a:spcBef>
                <a:spcPts val="0"/>
              </a:spcBef>
              <a:spcAft>
                <a:spcPts val="0"/>
              </a:spcAft>
              <a:buClrTx/>
              <a:buSzTx/>
              <a:buFontTx/>
              <a:buNone/>
            </a:pPr>
            <a:r>
              <a:rPr sz="2800" dirty="0" err="1">
                <a:solidFill>
                  <a:schemeClr val="tx1"/>
                </a:solidFill>
                <a:latin typeface="Helvetica"/>
                <a:ea typeface="Helvetica"/>
                <a:cs typeface="Helvetica"/>
                <a:sym typeface="+mn-ea"/>
              </a:rPr>
              <a:t>　　（二）</a:t>
            </a:r>
            <a:r>
              <a:rPr sz="2800" b="1" dirty="0" err="1">
                <a:solidFill>
                  <a:schemeClr val="tx1"/>
                </a:solidFill>
                <a:latin typeface="Helvetica"/>
                <a:ea typeface="Helvetica"/>
                <a:cs typeface="Helvetica"/>
                <a:sym typeface="+mn-ea"/>
              </a:rPr>
              <a:t>工业</a:t>
            </a:r>
            <a:r>
              <a:rPr lang="zh-CN" sz="2800" b="1" dirty="0" err="1">
                <a:solidFill>
                  <a:schemeClr val="tx1"/>
                </a:solidFill>
                <a:latin typeface="Helvetica"/>
                <a:ea typeface="宋体" panose="02010600030101010101" pitchFamily="2" charset="-122"/>
                <a:cs typeface="Helvetica"/>
                <a:sym typeface="+mn-ea"/>
              </a:rPr>
              <a:t>：</a:t>
            </a:r>
            <a:r>
              <a:rPr sz="2800" dirty="0" err="1">
                <a:solidFill>
                  <a:schemeClr val="tx1"/>
                </a:solidFill>
                <a:latin typeface="Helvetica"/>
                <a:ea typeface="Helvetica"/>
                <a:cs typeface="Helvetica"/>
                <a:sym typeface="+mn-ea"/>
              </a:rPr>
              <a:t>从业人员1000人以下或营业收入40000万元以下的为中小微型企业</a:t>
            </a:r>
            <a:r>
              <a:rPr lang="zh-CN" sz="2800" dirty="0" err="1">
                <a:solidFill>
                  <a:schemeClr val="tx1"/>
                </a:solidFill>
                <a:latin typeface="Helvetica"/>
                <a:ea typeface="宋体" panose="02010600030101010101" pitchFamily="2" charset="-122"/>
                <a:cs typeface="Helvetica"/>
                <a:sym typeface="+mn-ea"/>
              </a:rPr>
              <a:t>；</a:t>
            </a:r>
            <a:endParaRPr sz="2800" dirty="0" err="1">
              <a:solidFill>
                <a:schemeClr val="tx1"/>
              </a:solidFill>
              <a:latin typeface="Helvetica"/>
              <a:ea typeface="Helvetica"/>
              <a:cs typeface="Helvetica"/>
              <a:sym typeface="+mn-ea"/>
            </a:endParaRPr>
          </a:p>
          <a:p>
            <a:pPr marL="0" marR="0" indent="0" algn="l" defTabSz="2438400" rtl="0" eaLnBrk="1">
              <a:lnSpc>
                <a:spcPct val="150000"/>
              </a:lnSpc>
              <a:spcBef>
                <a:spcPts val="0"/>
              </a:spcBef>
              <a:spcAft>
                <a:spcPts val="0"/>
              </a:spcAft>
              <a:buClrTx/>
              <a:buSzTx/>
              <a:buFontTx/>
              <a:buNone/>
            </a:pPr>
            <a:r>
              <a:rPr sz="2800" dirty="0" err="1">
                <a:solidFill>
                  <a:schemeClr val="tx1"/>
                </a:solidFill>
                <a:latin typeface="Helvetica"/>
                <a:ea typeface="Helvetica"/>
                <a:cs typeface="Helvetica"/>
                <a:sym typeface="+mn-ea"/>
              </a:rPr>
              <a:t>       （三）</a:t>
            </a:r>
            <a:r>
              <a:rPr sz="2800" b="1" dirty="0" err="1">
                <a:solidFill>
                  <a:schemeClr val="tx1"/>
                </a:solidFill>
                <a:latin typeface="Helvetica"/>
                <a:ea typeface="Helvetica"/>
                <a:cs typeface="Helvetica"/>
                <a:sym typeface="+mn-ea"/>
              </a:rPr>
              <a:t>建筑业</a:t>
            </a:r>
            <a:r>
              <a:rPr lang="zh-CN" sz="2800" b="1" dirty="0" err="1">
                <a:solidFill>
                  <a:schemeClr val="tx1"/>
                </a:solidFill>
                <a:latin typeface="Helvetica"/>
                <a:ea typeface="宋体" panose="02010600030101010101" pitchFamily="2" charset="-122"/>
                <a:cs typeface="Helvetica"/>
                <a:sym typeface="+mn-ea"/>
              </a:rPr>
              <a:t>：</a:t>
            </a:r>
            <a:r>
              <a:rPr sz="2800" dirty="0" err="1">
                <a:solidFill>
                  <a:schemeClr val="tx1"/>
                </a:solidFill>
                <a:latin typeface="Helvetica"/>
                <a:ea typeface="Helvetica"/>
                <a:cs typeface="Helvetica"/>
                <a:sym typeface="+mn-ea"/>
              </a:rPr>
              <a:t>营业收入80000万元以下或资产总额80000万元以下的为中小微型企业</a:t>
            </a:r>
            <a:r>
              <a:rPr lang="zh-CN" sz="2800" dirty="0" err="1">
                <a:solidFill>
                  <a:schemeClr val="tx1"/>
                </a:solidFill>
                <a:latin typeface="Helvetica"/>
                <a:ea typeface="宋体" panose="02010600030101010101" pitchFamily="2" charset="-122"/>
                <a:cs typeface="Helvetica"/>
                <a:sym typeface="+mn-ea"/>
              </a:rPr>
              <a:t>；</a:t>
            </a:r>
            <a:r>
              <a:rPr sz="2800" dirty="0" err="1">
                <a:solidFill>
                  <a:schemeClr val="tx1"/>
                </a:solidFill>
                <a:latin typeface="Helvetica"/>
                <a:ea typeface="Helvetica"/>
                <a:cs typeface="Helvetica"/>
                <a:sym typeface="+mn-ea"/>
              </a:rPr>
              <a:t>　　</a:t>
            </a:r>
            <a:endParaRPr sz="2800" dirty="0" err="1">
              <a:solidFill>
                <a:schemeClr val="tx1"/>
              </a:solidFill>
              <a:latin typeface="Helvetica"/>
              <a:ea typeface="Helvetica"/>
              <a:cs typeface="Helvetica"/>
              <a:sym typeface="+mn-ea"/>
            </a:endParaRPr>
          </a:p>
          <a:p>
            <a:pPr marL="0" marR="0" indent="0" algn="l" defTabSz="2438400" rtl="0" eaLnBrk="1">
              <a:lnSpc>
                <a:spcPct val="150000"/>
              </a:lnSpc>
              <a:spcBef>
                <a:spcPts val="0"/>
              </a:spcBef>
              <a:spcAft>
                <a:spcPts val="0"/>
              </a:spcAft>
              <a:buClrTx/>
              <a:buSzTx/>
              <a:buFontTx/>
              <a:buNone/>
            </a:pPr>
            <a:r>
              <a:rPr sz="2800" dirty="0" err="1">
                <a:solidFill>
                  <a:schemeClr val="tx1"/>
                </a:solidFill>
                <a:latin typeface="Helvetica"/>
                <a:ea typeface="Helvetica"/>
                <a:cs typeface="Helvetica"/>
                <a:sym typeface="+mn-ea"/>
              </a:rPr>
              <a:t>       （四）</a:t>
            </a:r>
            <a:r>
              <a:rPr sz="2800" b="1" dirty="0" err="1">
                <a:solidFill>
                  <a:schemeClr val="tx1"/>
                </a:solidFill>
                <a:latin typeface="Helvetica"/>
                <a:ea typeface="Helvetica"/>
                <a:cs typeface="Helvetica"/>
                <a:sym typeface="+mn-ea"/>
              </a:rPr>
              <a:t>批发业</a:t>
            </a:r>
            <a:r>
              <a:rPr lang="zh-CN" sz="2800" b="1" dirty="0" err="1">
                <a:solidFill>
                  <a:schemeClr val="tx1"/>
                </a:solidFill>
                <a:latin typeface="Helvetica"/>
                <a:ea typeface="宋体" panose="02010600030101010101" pitchFamily="2" charset="-122"/>
                <a:cs typeface="Helvetica"/>
                <a:sym typeface="+mn-ea"/>
              </a:rPr>
              <a:t>：</a:t>
            </a:r>
            <a:r>
              <a:rPr sz="2800" dirty="0" err="1">
                <a:solidFill>
                  <a:schemeClr val="tx1"/>
                </a:solidFill>
                <a:latin typeface="Helvetica"/>
                <a:ea typeface="Helvetica"/>
                <a:cs typeface="Helvetica"/>
                <a:sym typeface="+mn-ea"/>
              </a:rPr>
              <a:t>从业人员200人以下或营业收入40000万元以下的为中小微型企业</a:t>
            </a:r>
            <a:r>
              <a:rPr lang="zh-CN" sz="2800" dirty="0" err="1">
                <a:solidFill>
                  <a:schemeClr val="tx1"/>
                </a:solidFill>
                <a:latin typeface="Helvetica"/>
                <a:ea typeface="宋体" panose="02010600030101010101" pitchFamily="2" charset="-122"/>
                <a:cs typeface="Helvetica"/>
                <a:sym typeface="+mn-ea"/>
              </a:rPr>
              <a:t>；</a:t>
            </a:r>
            <a:endParaRPr sz="2800" dirty="0" err="1">
              <a:solidFill>
                <a:schemeClr val="tx1"/>
              </a:solidFill>
              <a:latin typeface="Helvetica"/>
              <a:ea typeface="Helvetica"/>
              <a:cs typeface="Helvetica"/>
              <a:sym typeface="+mn-ea"/>
            </a:endParaRPr>
          </a:p>
          <a:p>
            <a:pPr marL="0" marR="0" indent="0" algn="l" defTabSz="2438400" rtl="0" eaLnBrk="1">
              <a:lnSpc>
                <a:spcPct val="150000"/>
              </a:lnSpc>
              <a:spcBef>
                <a:spcPts val="0"/>
              </a:spcBef>
              <a:spcAft>
                <a:spcPts val="0"/>
              </a:spcAft>
              <a:buClrTx/>
              <a:buSzTx/>
              <a:buFontTx/>
              <a:buNone/>
            </a:pPr>
            <a:r>
              <a:rPr sz="2800" dirty="0" err="1">
                <a:solidFill>
                  <a:schemeClr val="tx1"/>
                </a:solidFill>
                <a:latin typeface="Helvetica"/>
                <a:ea typeface="Helvetica"/>
                <a:cs typeface="Helvetica"/>
                <a:sym typeface="+mn-ea"/>
              </a:rPr>
              <a:t>       （五）</a:t>
            </a:r>
            <a:r>
              <a:rPr sz="2800" b="1" dirty="0" err="1">
                <a:solidFill>
                  <a:schemeClr val="tx1"/>
                </a:solidFill>
                <a:latin typeface="Helvetica"/>
                <a:ea typeface="Helvetica"/>
                <a:cs typeface="Helvetica"/>
                <a:sym typeface="+mn-ea"/>
              </a:rPr>
              <a:t>零售业</a:t>
            </a:r>
            <a:r>
              <a:rPr lang="zh-CN" sz="2800" b="1" dirty="0" err="1">
                <a:solidFill>
                  <a:schemeClr val="tx1"/>
                </a:solidFill>
                <a:latin typeface="Helvetica"/>
                <a:ea typeface="宋体" panose="02010600030101010101" pitchFamily="2" charset="-122"/>
                <a:cs typeface="Helvetica"/>
                <a:sym typeface="+mn-ea"/>
              </a:rPr>
              <a:t>：</a:t>
            </a:r>
            <a:r>
              <a:rPr sz="2800" dirty="0" err="1">
                <a:solidFill>
                  <a:schemeClr val="tx1"/>
                </a:solidFill>
                <a:latin typeface="Helvetica"/>
                <a:ea typeface="Helvetica"/>
                <a:cs typeface="Helvetica"/>
                <a:sym typeface="+mn-ea"/>
              </a:rPr>
              <a:t>从业人员300人以下或营业收入20000万元以下的为中小微型企业</a:t>
            </a:r>
            <a:r>
              <a:rPr lang="zh-CN" sz="2800" dirty="0" err="1">
                <a:solidFill>
                  <a:schemeClr val="tx1"/>
                </a:solidFill>
                <a:latin typeface="Helvetica"/>
                <a:ea typeface="宋体" panose="02010600030101010101" pitchFamily="2" charset="-122"/>
                <a:cs typeface="Helvetica"/>
                <a:sym typeface="+mn-ea"/>
              </a:rPr>
              <a:t>；</a:t>
            </a:r>
            <a:endParaRPr sz="2800" dirty="0" err="1">
              <a:solidFill>
                <a:schemeClr val="tx1"/>
              </a:solidFill>
              <a:latin typeface="Helvetica"/>
              <a:ea typeface="Helvetica"/>
              <a:cs typeface="Helvetica"/>
              <a:sym typeface="+mn-ea"/>
            </a:endParaRPr>
          </a:p>
          <a:p>
            <a:pPr marL="0" marR="0" indent="0" algn="l" defTabSz="2438400" rtl="0" eaLnBrk="1">
              <a:lnSpc>
                <a:spcPct val="150000"/>
              </a:lnSpc>
              <a:spcBef>
                <a:spcPts val="0"/>
              </a:spcBef>
              <a:spcAft>
                <a:spcPts val="0"/>
              </a:spcAft>
              <a:buClrTx/>
              <a:buSzTx/>
              <a:buFontTx/>
              <a:buNone/>
            </a:pPr>
            <a:r>
              <a:rPr sz="2800" dirty="0" err="1">
                <a:solidFill>
                  <a:schemeClr val="tx1"/>
                </a:solidFill>
                <a:latin typeface="Helvetica"/>
                <a:ea typeface="Helvetica"/>
                <a:cs typeface="Helvetica"/>
                <a:sym typeface="+mn-ea"/>
              </a:rPr>
              <a:t>       （六</a:t>
            </a:r>
            <a:r>
              <a:rPr sz="2800" b="1" dirty="0" err="1">
                <a:solidFill>
                  <a:schemeClr val="tx1"/>
                </a:solidFill>
                <a:latin typeface="Helvetica"/>
                <a:ea typeface="Helvetica"/>
                <a:cs typeface="Helvetica"/>
                <a:sym typeface="+mn-ea"/>
              </a:rPr>
              <a:t>）交通运输业</a:t>
            </a:r>
            <a:r>
              <a:rPr lang="zh-CN" sz="2800" b="1" dirty="0" err="1">
                <a:solidFill>
                  <a:schemeClr val="tx1"/>
                </a:solidFill>
                <a:latin typeface="Helvetica"/>
                <a:ea typeface="宋体" panose="02010600030101010101" pitchFamily="2" charset="-122"/>
                <a:cs typeface="Helvetica"/>
                <a:sym typeface="+mn-ea"/>
              </a:rPr>
              <a:t>：</a:t>
            </a:r>
            <a:r>
              <a:rPr sz="2800" dirty="0" err="1">
                <a:solidFill>
                  <a:schemeClr val="tx1"/>
                </a:solidFill>
                <a:latin typeface="Helvetica"/>
                <a:ea typeface="Helvetica"/>
                <a:cs typeface="Helvetica"/>
                <a:sym typeface="+mn-ea"/>
              </a:rPr>
              <a:t>从业人员1000人以下或营业收入30000万元以下的为中小微型企业</a:t>
            </a:r>
            <a:r>
              <a:rPr lang="zh-CN" sz="2800" dirty="0" err="1">
                <a:solidFill>
                  <a:schemeClr val="tx1"/>
                </a:solidFill>
                <a:latin typeface="Helvetica"/>
                <a:ea typeface="宋体" panose="02010600030101010101" pitchFamily="2" charset="-122"/>
                <a:cs typeface="Helvetica"/>
                <a:sym typeface="+mn-ea"/>
              </a:rPr>
              <a:t>；</a:t>
            </a:r>
            <a:r>
              <a:rPr sz="2800" dirty="0" err="1">
                <a:solidFill>
                  <a:schemeClr val="tx1"/>
                </a:solidFill>
                <a:latin typeface="Helvetica"/>
                <a:ea typeface="Helvetica"/>
                <a:cs typeface="Helvetica"/>
                <a:sym typeface="+mn-ea"/>
              </a:rPr>
              <a:t>　　</a:t>
            </a:r>
            <a:endParaRPr sz="2800" dirty="0" err="1">
              <a:solidFill>
                <a:schemeClr val="tx1"/>
              </a:solidFill>
              <a:latin typeface="Helvetica"/>
              <a:ea typeface="Helvetica"/>
              <a:cs typeface="Helvetica"/>
              <a:sym typeface="+mn-ea"/>
            </a:endParaRPr>
          </a:p>
          <a:p>
            <a:pPr marL="0" marR="0" indent="0" algn="l" defTabSz="2438400" rtl="0" eaLnBrk="1">
              <a:lnSpc>
                <a:spcPct val="150000"/>
              </a:lnSpc>
              <a:spcBef>
                <a:spcPts val="0"/>
              </a:spcBef>
              <a:spcAft>
                <a:spcPts val="0"/>
              </a:spcAft>
              <a:buClrTx/>
              <a:buSzTx/>
              <a:buFontTx/>
              <a:buNone/>
            </a:pPr>
            <a:r>
              <a:rPr sz="2800" dirty="0" err="1">
                <a:solidFill>
                  <a:schemeClr val="tx1"/>
                </a:solidFill>
                <a:latin typeface="Helvetica"/>
                <a:ea typeface="Helvetica"/>
                <a:cs typeface="Helvetica"/>
                <a:sym typeface="+mn-ea"/>
              </a:rPr>
              <a:t>       （七）</a:t>
            </a:r>
            <a:r>
              <a:rPr sz="2800" b="1" dirty="0" err="1">
                <a:solidFill>
                  <a:schemeClr val="tx1"/>
                </a:solidFill>
                <a:latin typeface="Helvetica"/>
                <a:ea typeface="Helvetica"/>
                <a:cs typeface="Helvetica"/>
                <a:sym typeface="+mn-ea"/>
              </a:rPr>
              <a:t>仓储业</a:t>
            </a:r>
            <a:r>
              <a:rPr lang="zh-CN" sz="2800" b="1" dirty="0" err="1">
                <a:solidFill>
                  <a:schemeClr val="tx1"/>
                </a:solidFill>
                <a:latin typeface="Helvetica"/>
                <a:ea typeface="宋体" panose="02010600030101010101" pitchFamily="2" charset="-122"/>
                <a:cs typeface="Helvetica"/>
                <a:sym typeface="+mn-ea"/>
              </a:rPr>
              <a:t>：</a:t>
            </a:r>
            <a:r>
              <a:rPr sz="2800" dirty="0" err="1">
                <a:solidFill>
                  <a:schemeClr val="tx1"/>
                </a:solidFill>
                <a:latin typeface="Helvetica"/>
                <a:ea typeface="Helvetica"/>
                <a:cs typeface="Helvetica"/>
                <a:sym typeface="+mn-ea"/>
              </a:rPr>
              <a:t>从业人员200人以下或营业收入30000万元以下的为中小微型企业</a:t>
            </a:r>
            <a:r>
              <a:rPr lang="zh-CN" sz="2800" dirty="0" err="1">
                <a:solidFill>
                  <a:schemeClr val="tx1"/>
                </a:solidFill>
                <a:latin typeface="Helvetica"/>
                <a:ea typeface="宋体" panose="02010600030101010101" pitchFamily="2" charset="-122"/>
                <a:cs typeface="Helvetica"/>
                <a:sym typeface="+mn-ea"/>
              </a:rPr>
              <a:t>；</a:t>
            </a:r>
            <a:endParaRPr sz="2800" dirty="0" err="1">
              <a:solidFill>
                <a:schemeClr val="tx1"/>
              </a:solidFill>
              <a:latin typeface="Helvetica"/>
              <a:ea typeface="Helvetica"/>
              <a:cs typeface="Helvetica"/>
              <a:sym typeface="+mn-ea"/>
            </a:endParaRPr>
          </a:p>
          <a:p>
            <a:pPr marL="0" marR="0" indent="0" algn="l" defTabSz="2438400" rtl="0" eaLnBrk="1">
              <a:lnSpc>
                <a:spcPct val="150000"/>
              </a:lnSpc>
              <a:spcBef>
                <a:spcPts val="0"/>
              </a:spcBef>
              <a:spcAft>
                <a:spcPts val="0"/>
              </a:spcAft>
              <a:buClrTx/>
              <a:buSzTx/>
              <a:buFontTx/>
              <a:buNone/>
            </a:pPr>
            <a:r>
              <a:rPr sz="2800" dirty="0" err="1">
                <a:solidFill>
                  <a:schemeClr val="tx1"/>
                </a:solidFill>
                <a:latin typeface="Helvetica"/>
                <a:ea typeface="Helvetica"/>
                <a:cs typeface="Helvetica"/>
                <a:sym typeface="+mn-ea"/>
              </a:rPr>
              <a:t>　　（八）</a:t>
            </a:r>
            <a:r>
              <a:rPr sz="2800" b="1" dirty="0" err="1">
                <a:solidFill>
                  <a:schemeClr val="tx1"/>
                </a:solidFill>
                <a:latin typeface="Helvetica"/>
                <a:ea typeface="Helvetica"/>
                <a:cs typeface="Helvetica"/>
                <a:sym typeface="+mn-ea"/>
              </a:rPr>
              <a:t>邮政业</a:t>
            </a:r>
            <a:r>
              <a:rPr lang="zh-CN" sz="2800" b="1" dirty="0" err="1">
                <a:solidFill>
                  <a:schemeClr val="tx1"/>
                </a:solidFill>
                <a:latin typeface="Helvetica"/>
                <a:ea typeface="宋体" panose="02010600030101010101" pitchFamily="2" charset="-122"/>
                <a:cs typeface="Helvetica"/>
                <a:sym typeface="+mn-ea"/>
              </a:rPr>
              <a:t>：</a:t>
            </a:r>
            <a:r>
              <a:rPr sz="2800" dirty="0" err="1">
                <a:solidFill>
                  <a:schemeClr val="tx1"/>
                </a:solidFill>
                <a:latin typeface="Helvetica"/>
                <a:ea typeface="Helvetica"/>
                <a:cs typeface="Helvetica"/>
                <a:sym typeface="+mn-ea"/>
              </a:rPr>
              <a:t>从业人员1000人以下或营业收入30000万元以下的为中小微型企业</a:t>
            </a:r>
            <a:r>
              <a:rPr lang="zh-CN" sz="2800" dirty="0" err="1">
                <a:solidFill>
                  <a:schemeClr val="tx1"/>
                </a:solidFill>
                <a:latin typeface="Helvetica"/>
                <a:ea typeface="宋体" panose="02010600030101010101" pitchFamily="2" charset="-122"/>
                <a:cs typeface="Helvetica"/>
                <a:sym typeface="+mn-ea"/>
              </a:rPr>
              <a:t>；</a:t>
            </a:r>
            <a:endParaRPr sz="2800" dirty="0" err="1">
              <a:solidFill>
                <a:schemeClr val="tx1"/>
              </a:solidFill>
              <a:latin typeface="Helvetica"/>
              <a:ea typeface="Helvetica"/>
              <a:cs typeface="Helvetica"/>
              <a:sym typeface="+mn-ea"/>
            </a:endParaRPr>
          </a:p>
          <a:p>
            <a:pPr marL="0" marR="0" indent="0" algn="l" defTabSz="2438400" rtl="0" eaLnBrk="1">
              <a:lnSpc>
                <a:spcPct val="150000"/>
              </a:lnSpc>
              <a:spcBef>
                <a:spcPts val="0"/>
              </a:spcBef>
              <a:spcAft>
                <a:spcPts val="0"/>
              </a:spcAft>
              <a:buClrTx/>
              <a:buSzTx/>
              <a:buFontTx/>
              <a:buNone/>
            </a:pPr>
            <a:r>
              <a:rPr sz="2800" dirty="0" err="1">
                <a:solidFill>
                  <a:schemeClr val="tx1"/>
                </a:solidFill>
                <a:latin typeface="Helvetica"/>
                <a:ea typeface="Helvetica"/>
                <a:cs typeface="Helvetica"/>
                <a:sym typeface="+mn-ea"/>
              </a:rPr>
              <a:t>　　（九）</a:t>
            </a:r>
            <a:r>
              <a:rPr sz="2800" b="1" dirty="0" err="1">
                <a:solidFill>
                  <a:schemeClr val="tx1"/>
                </a:solidFill>
                <a:latin typeface="Helvetica"/>
                <a:ea typeface="Helvetica"/>
                <a:cs typeface="Helvetica"/>
                <a:sym typeface="+mn-ea"/>
              </a:rPr>
              <a:t>住宿业</a:t>
            </a:r>
            <a:r>
              <a:rPr lang="zh-CN" sz="2800" b="1" dirty="0" err="1">
                <a:solidFill>
                  <a:schemeClr val="tx1"/>
                </a:solidFill>
                <a:latin typeface="Helvetica"/>
                <a:ea typeface="宋体" panose="02010600030101010101" pitchFamily="2" charset="-122"/>
                <a:cs typeface="Helvetica"/>
                <a:sym typeface="+mn-ea"/>
              </a:rPr>
              <a:t>：</a:t>
            </a:r>
            <a:r>
              <a:rPr sz="2800" dirty="0" err="1">
                <a:solidFill>
                  <a:schemeClr val="tx1"/>
                </a:solidFill>
                <a:latin typeface="Helvetica"/>
                <a:ea typeface="Helvetica"/>
                <a:cs typeface="Helvetica"/>
                <a:sym typeface="+mn-ea"/>
              </a:rPr>
              <a:t>从业人员300人以下或营业收入10000万元以下的为中小微型企业</a:t>
            </a:r>
            <a:r>
              <a:rPr lang="zh-CN" sz="2800" dirty="0" err="1">
                <a:solidFill>
                  <a:schemeClr val="tx1"/>
                </a:solidFill>
                <a:latin typeface="Helvetica"/>
                <a:ea typeface="宋体" panose="02010600030101010101" pitchFamily="2" charset="-122"/>
                <a:cs typeface="Helvetica"/>
                <a:sym typeface="+mn-ea"/>
              </a:rPr>
              <a:t>；</a:t>
            </a:r>
            <a:r>
              <a:rPr sz="2800" dirty="0" err="1">
                <a:solidFill>
                  <a:schemeClr val="tx1"/>
                </a:solidFill>
                <a:latin typeface="Helvetica"/>
                <a:ea typeface="Helvetica"/>
                <a:cs typeface="Helvetica"/>
                <a:sym typeface="+mn-ea"/>
              </a:rPr>
              <a:t>　　</a:t>
            </a:r>
            <a:endParaRPr sz="2800" dirty="0" err="1">
              <a:solidFill>
                <a:schemeClr val="tx1"/>
              </a:solidFill>
              <a:latin typeface="Helvetica"/>
              <a:ea typeface="Helvetica"/>
              <a:cs typeface="Helvetica"/>
              <a:sym typeface="+mn-ea"/>
            </a:endParaRPr>
          </a:p>
          <a:p>
            <a:pPr marL="0" marR="0" indent="0" algn="l" defTabSz="2438400" rtl="0" eaLnBrk="1">
              <a:lnSpc>
                <a:spcPct val="150000"/>
              </a:lnSpc>
              <a:spcBef>
                <a:spcPts val="0"/>
              </a:spcBef>
              <a:spcAft>
                <a:spcPts val="0"/>
              </a:spcAft>
              <a:buClrTx/>
              <a:buSzTx/>
              <a:buFontTx/>
              <a:buNone/>
            </a:pPr>
            <a:r>
              <a:rPr sz="2800" dirty="0" err="1">
                <a:solidFill>
                  <a:schemeClr val="tx1"/>
                </a:solidFill>
                <a:latin typeface="Helvetica"/>
                <a:ea typeface="Helvetica"/>
                <a:cs typeface="Helvetica"/>
                <a:sym typeface="+mn-ea"/>
              </a:rPr>
              <a:t>       （十）</a:t>
            </a:r>
            <a:r>
              <a:rPr sz="2800" b="1" dirty="0" err="1">
                <a:solidFill>
                  <a:schemeClr val="tx1"/>
                </a:solidFill>
                <a:latin typeface="Helvetica"/>
                <a:ea typeface="Helvetica"/>
                <a:cs typeface="Helvetica"/>
                <a:sym typeface="+mn-ea"/>
              </a:rPr>
              <a:t>餐饮业</a:t>
            </a:r>
            <a:r>
              <a:rPr lang="zh-CN" sz="2800" b="1" dirty="0" err="1">
                <a:solidFill>
                  <a:schemeClr val="tx1"/>
                </a:solidFill>
                <a:latin typeface="Helvetica"/>
                <a:ea typeface="宋体" panose="02010600030101010101" pitchFamily="2" charset="-122"/>
                <a:cs typeface="Helvetica"/>
                <a:sym typeface="+mn-ea"/>
              </a:rPr>
              <a:t>：</a:t>
            </a:r>
            <a:r>
              <a:rPr sz="2800" dirty="0" err="1">
                <a:solidFill>
                  <a:schemeClr val="tx1"/>
                </a:solidFill>
                <a:latin typeface="Helvetica"/>
                <a:ea typeface="Helvetica"/>
                <a:cs typeface="Helvetica"/>
                <a:sym typeface="+mn-ea"/>
              </a:rPr>
              <a:t>从业人员300人以下或营业收入10000万元以下的为中小微型企业</a:t>
            </a:r>
            <a:r>
              <a:rPr lang="zh-CN" sz="2800" dirty="0" err="1">
                <a:solidFill>
                  <a:schemeClr val="tx1"/>
                </a:solidFill>
                <a:latin typeface="Helvetica"/>
                <a:ea typeface="宋体" panose="02010600030101010101" pitchFamily="2" charset="-122"/>
                <a:cs typeface="Helvetica"/>
                <a:sym typeface="+mn-ea"/>
              </a:rPr>
              <a:t>；</a:t>
            </a:r>
            <a:endParaRPr sz="2800" dirty="0" err="1">
              <a:solidFill>
                <a:schemeClr val="tx1"/>
              </a:solidFill>
              <a:latin typeface="Helvetica"/>
              <a:ea typeface="Helvetica"/>
              <a:cs typeface="Helvetica"/>
              <a:sym typeface="+mn-ea"/>
            </a:endParaRPr>
          </a:p>
          <a:p>
            <a:pPr marL="0" marR="0" indent="0" algn="l" defTabSz="2438400" rtl="0" eaLnBrk="1">
              <a:lnSpc>
                <a:spcPct val="150000"/>
              </a:lnSpc>
              <a:spcBef>
                <a:spcPts val="0"/>
              </a:spcBef>
              <a:spcAft>
                <a:spcPts val="0"/>
              </a:spcAft>
              <a:buClrTx/>
              <a:buSzTx/>
              <a:buFontTx/>
              <a:buNone/>
            </a:pPr>
            <a:r>
              <a:rPr sz="2800" dirty="0" err="1">
                <a:solidFill>
                  <a:schemeClr val="tx1"/>
                </a:solidFill>
                <a:latin typeface="Helvetica"/>
                <a:ea typeface="Helvetica"/>
                <a:cs typeface="Helvetica"/>
                <a:sym typeface="+mn-ea"/>
              </a:rPr>
              <a:t>　　（十一）</a:t>
            </a:r>
            <a:r>
              <a:rPr sz="2800" b="1" dirty="0" err="1">
                <a:solidFill>
                  <a:schemeClr val="tx1"/>
                </a:solidFill>
                <a:latin typeface="Helvetica"/>
                <a:ea typeface="Helvetica"/>
                <a:cs typeface="Helvetica"/>
                <a:sym typeface="+mn-ea"/>
              </a:rPr>
              <a:t>信息传输业</a:t>
            </a:r>
            <a:r>
              <a:rPr lang="zh-CN" sz="2800" b="1" dirty="0" err="1">
                <a:solidFill>
                  <a:schemeClr val="tx1"/>
                </a:solidFill>
                <a:latin typeface="Helvetica"/>
                <a:ea typeface="宋体" panose="02010600030101010101" pitchFamily="2" charset="-122"/>
                <a:cs typeface="Helvetica"/>
                <a:sym typeface="+mn-ea"/>
              </a:rPr>
              <a:t>：</a:t>
            </a:r>
            <a:r>
              <a:rPr sz="2800" dirty="0" err="1">
                <a:solidFill>
                  <a:schemeClr val="tx1"/>
                </a:solidFill>
                <a:latin typeface="Helvetica"/>
                <a:ea typeface="Helvetica"/>
                <a:cs typeface="Helvetica"/>
                <a:sym typeface="+mn-ea"/>
              </a:rPr>
              <a:t>从业人员2000人以下或营业收入100000万元以下的为中小微型企业</a:t>
            </a:r>
            <a:r>
              <a:rPr lang="zh-CN" sz="2800" dirty="0" err="1">
                <a:solidFill>
                  <a:schemeClr val="tx1"/>
                </a:solidFill>
                <a:latin typeface="Helvetica"/>
                <a:ea typeface="宋体" panose="02010600030101010101" pitchFamily="2" charset="-122"/>
                <a:cs typeface="Helvetica"/>
                <a:sym typeface="+mn-ea"/>
              </a:rPr>
              <a:t>；</a:t>
            </a:r>
            <a:endParaRPr sz="2800" dirty="0" err="1">
              <a:solidFill>
                <a:schemeClr val="tx1"/>
              </a:solidFill>
              <a:latin typeface="Helvetica"/>
              <a:ea typeface="Helvetica"/>
              <a:cs typeface="Helvetica"/>
              <a:sym typeface="+mn-ea"/>
            </a:endParaRPr>
          </a:p>
          <a:p>
            <a:pPr marL="0" marR="0" indent="0" algn="l" defTabSz="2438400" rtl="0" eaLnBrk="1">
              <a:lnSpc>
                <a:spcPct val="150000"/>
              </a:lnSpc>
              <a:spcBef>
                <a:spcPts val="0"/>
              </a:spcBef>
              <a:spcAft>
                <a:spcPts val="0"/>
              </a:spcAft>
              <a:buClrTx/>
              <a:buSzTx/>
              <a:buFontTx/>
              <a:buNone/>
            </a:pPr>
            <a:r>
              <a:rPr sz="2800" dirty="0" err="1">
                <a:solidFill>
                  <a:schemeClr val="tx1"/>
                </a:solidFill>
                <a:latin typeface="Helvetica"/>
                <a:ea typeface="Helvetica"/>
                <a:cs typeface="Helvetica"/>
                <a:sym typeface="+mn-ea"/>
              </a:rPr>
              <a:t>　　（十二）</a:t>
            </a:r>
            <a:r>
              <a:rPr sz="2800" b="1" dirty="0" err="1">
                <a:solidFill>
                  <a:schemeClr val="tx1"/>
                </a:solidFill>
                <a:latin typeface="Helvetica"/>
                <a:ea typeface="Helvetica"/>
                <a:cs typeface="Helvetica"/>
                <a:sym typeface="+mn-ea"/>
              </a:rPr>
              <a:t>软件和信息技术服务业</a:t>
            </a:r>
            <a:r>
              <a:rPr lang="zh-CN" sz="2800" b="1" dirty="0" err="1">
                <a:solidFill>
                  <a:schemeClr val="tx1"/>
                </a:solidFill>
                <a:latin typeface="Helvetica"/>
                <a:ea typeface="宋体" panose="02010600030101010101" pitchFamily="2" charset="-122"/>
                <a:cs typeface="Helvetica"/>
                <a:sym typeface="+mn-ea"/>
              </a:rPr>
              <a:t>：</a:t>
            </a:r>
            <a:r>
              <a:rPr sz="2800" dirty="0" err="1">
                <a:solidFill>
                  <a:schemeClr val="tx1"/>
                </a:solidFill>
                <a:latin typeface="Helvetica"/>
                <a:ea typeface="Helvetica"/>
                <a:cs typeface="Helvetica"/>
                <a:sym typeface="+mn-ea"/>
              </a:rPr>
              <a:t>从业人员300人以下或营业收入10000万元以下的为中小微型企业</a:t>
            </a:r>
            <a:r>
              <a:rPr lang="zh-CN" sz="2800" dirty="0" err="1">
                <a:solidFill>
                  <a:schemeClr val="tx1"/>
                </a:solidFill>
                <a:latin typeface="Helvetica"/>
                <a:ea typeface="宋体" panose="02010600030101010101" pitchFamily="2" charset="-122"/>
                <a:cs typeface="Helvetica"/>
                <a:sym typeface="+mn-ea"/>
              </a:rPr>
              <a:t>；</a:t>
            </a:r>
            <a:endParaRPr sz="2800" dirty="0" err="1">
              <a:solidFill>
                <a:schemeClr val="tx1"/>
              </a:solidFill>
              <a:latin typeface="Helvetica"/>
              <a:ea typeface="Helvetica"/>
              <a:cs typeface="Helvetica"/>
              <a:sym typeface="+mn-ea"/>
            </a:endParaRPr>
          </a:p>
          <a:p>
            <a:pPr marL="0" marR="0" indent="0" algn="l" defTabSz="2438400" rtl="0" eaLnBrk="1">
              <a:lnSpc>
                <a:spcPct val="150000"/>
              </a:lnSpc>
              <a:spcBef>
                <a:spcPts val="0"/>
              </a:spcBef>
              <a:spcAft>
                <a:spcPts val="0"/>
              </a:spcAft>
              <a:buClrTx/>
              <a:buSzTx/>
              <a:buFontTx/>
              <a:buNone/>
            </a:pPr>
            <a:r>
              <a:rPr sz="2800" dirty="0" err="1">
                <a:solidFill>
                  <a:schemeClr val="tx1"/>
                </a:solidFill>
                <a:latin typeface="Helvetica"/>
                <a:ea typeface="Helvetica"/>
                <a:cs typeface="Helvetica"/>
                <a:sym typeface="+mn-ea"/>
              </a:rPr>
              <a:t>　　（十三）</a:t>
            </a:r>
            <a:r>
              <a:rPr sz="2800" b="1" dirty="0" err="1">
                <a:solidFill>
                  <a:schemeClr val="tx1"/>
                </a:solidFill>
                <a:latin typeface="Helvetica"/>
                <a:ea typeface="Helvetica"/>
                <a:cs typeface="Helvetica"/>
                <a:sym typeface="+mn-ea"/>
              </a:rPr>
              <a:t>房地产开发经营</a:t>
            </a:r>
            <a:r>
              <a:rPr lang="zh-CN" sz="2800" b="1" dirty="0" err="1">
                <a:solidFill>
                  <a:schemeClr val="tx1"/>
                </a:solidFill>
                <a:latin typeface="Helvetica"/>
                <a:ea typeface="宋体" panose="02010600030101010101" pitchFamily="2" charset="-122"/>
                <a:cs typeface="Helvetica"/>
                <a:sym typeface="+mn-ea"/>
              </a:rPr>
              <a:t>：</a:t>
            </a:r>
            <a:r>
              <a:rPr sz="2800" dirty="0" err="1">
                <a:solidFill>
                  <a:schemeClr val="tx1"/>
                </a:solidFill>
                <a:latin typeface="Helvetica"/>
                <a:ea typeface="Helvetica"/>
                <a:cs typeface="Helvetica"/>
                <a:sym typeface="+mn-ea"/>
              </a:rPr>
              <a:t>营业收入200000万元以下或资产总额10000万元以下的为中小微型企业</a:t>
            </a:r>
            <a:r>
              <a:rPr lang="zh-CN" sz="2800" dirty="0" err="1">
                <a:solidFill>
                  <a:schemeClr val="tx1"/>
                </a:solidFill>
                <a:latin typeface="Helvetica"/>
                <a:ea typeface="宋体" panose="02010600030101010101" pitchFamily="2" charset="-122"/>
                <a:cs typeface="Helvetica"/>
                <a:sym typeface="+mn-ea"/>
              </a:rPr>
              <a:t>；</a:t>
            </a:r>
            <a:endParaRPr sz="2800" dirty="0" err="1">
              <a:solidFill>
                <a:schemeClr val="tx1"/>
              </a:solidFill>
              <a:latin typeface="Helvetica"/>
              <a:ea typeface="Helvetica"/>
              <a:cs typeface="Helvetica"/>
              <a:sym typeface="+mn-ea"/>
            </a:endParaRPr>
          </a:p>
          <a:p>
            <a:pPr marL="0" marR="0" indent="0" algn="l" defTabSz="2438400" rtl="0" eaLnBrk="1">
              <a:lnSpc>
                <a:spcPct val="150000"/>
              </a:lnSpc>
              <a:spcBef>
                <a:spcPts val="0"/>
              </a:spcBef>
              <a:spcAft>
                <a:spcPts val="0"/>
              </a:spcAft>
              <a:buClrTx/>
              <a:buSzTx/>
              <a:buFontTx/>
              <a:buNone/>
            </a:pPr>
            <a:r>
              <a:rPr sz="2800" dirty="0" err="1">
                <a:solidFill>
                  <a:schemeClr val="tx1"/>
                </a:solidFill>
                <a:latin typeface="Helvetica"/>
                <a:ea typeface="Helvetica"/>
                <a:cs typeface="Helvetica"/>
                <a:sym typeface="+mn-ea"/>
              </a:rPr>
              <a:t>　　（十四）</a:t>
            </a:r>
            <a:r>
              <a:rPr sz="2800" b="1" dirty="0" err="1">
                <a:solidFill>
                  <a:schemeClr val="tx1"/>
                </a:solidFill>
                <a:latin typeface="Helvetica"/>
                <a:ea typeface="Helvetica"/>
                <a:cs typeface="Helvetica"/>
                <a:sym typeface="+mn-ea"/>
              </a:rPr>
              <a:t>物业管理</a:t>
            </a:r>
            <a:r>
              <a:rPr lang="zh-CN" sz="2800" b="1" dirty="0" err="1">
                <a:solidFill>
                  <a:schemeClr val="tx1"/>
                </a:solidFill>
                <a:latin typeface="Helvetica"/>
                <a:ea typeface="宋体" panose="02010600030101010101" pitchFamily="2" charset="-122"/>
                <a:cs typeface="Helvetica"/>
                <a:sym typeface="+mn-ea"/>
              </a:rPr>
              <a:t>：</a:t>
            </a:r>
            <a:r>
              <a:rPr sz="2800" dirty="0" err="1">
                <a:solidFill>
                  <a:schemeClr val="tx1"/>
                </a:solidFill>
                <a:latin typeface="Helvetica"/>
                <a:ea typeface="Helvetica"/>
                <a:cs typeface="Helvetica"/>
                <a:sym typeface="+mn-ea"/>
              </a:rPr>
              <a:t>从业人员1000人以下或营业收入5000万元以下的为中小微型企业</a:t>
            </a:r>
            <a:r>
              <a:rPr lang="zh-CN" sz="2800" dirty="0" err="1">
                <a:solidFill>
                  <a:schemeClr val="tx1"/>
                </a:solidFill>
                <a:latin typeface="Helvetica"/>
                <a:ea typeface="宋体" panose="02010600030101010101" pitchFamily="2" charset="-122"/>
                <a:cs typeface="Helvetica"/>
                <a:sym typeface="+mn-ea"/>
              </a:rPr>
              <a:t>；</a:t>
            </a:r>
            <a:endParaRPr sz="2800" dirty="0" err="1">
              <a:solidFill>
                <a:schemeClr val="tx1"/>
              </a:solidFill>
              <a:latin typeface="Helvetica"/>
              <a:ea typeface="Helvetica"/>
              <a:cs typeface="Helvetica"/>
              <a:sym typeface="+mn-ea"/>
            </a:endParaRPr>
          </a:p>
          <a:p>
            <a:pPr marL="0" marR="0" indent="0" algn="l" defTabSz="2438400" rtl="0" eaLnBrk="1">
              <a:lnSpc>
                <a:spcPct val="150000"/>
              </a:lnSpc>
              <a:spcBef>
                <a:spcPts val="0"/>
              </a:spcBef>
              <a:spcAft>
                <a:spcPts val="0"/>
              </a:spcAft>
              <a:buClrTx/>
              <a:buSzTx/>
              <a:buFontTx/>
              <a:buNone/>
            </a:pPr>
            <a:r>
              <a:rPr sz="2800" dirty="0" err="1">
                <a:solidFill>
                  <a:schemeClr val="tx1"/>
                </a:solidFill>
                <a:latin typeface="Helvetica"/>
                <a:ea typeface="Helvetica"/>
                <a:cs typeface="Helvetica"/>
                <a:sym typeface="+mn-ea"/>
              </a:rPr>
              <a:t>       （十五）</a:t>
            </a:r>
            <a:r>
              <a:rPr sz="2800" b="1" dirty="0" err="1">
                <a:solidFill>
                  <a:schemeClr val="tx1"/>
                </a:solidFill>
                <a:latin typeface="Helvetica"/>
                <a:ea typeface="Helvetica"/>
                <a:cs typeface="Helvetica"/>
                <a:sym typeface="+mn-ea"/>
              </a:rPr>
              <a:t>租赁和商务服务业</a:t>
            </a:r>
            <a:r>
              <a:rPr lang="zh-CN" sz="2800" b="1" dirty="0" err="1">
                <a:solidFill>
                  <a:schemeClr val="tx1"/>
                </a:solidFill>
                <a:latin typeface="Helvetica"/>
                <a:ea typeface="宋体" panose="02010600030101010101" pitchFamily="2" charset="-122"/>
                <a:cs typeface="Helvetica"/>
                <a:sym typeface="+mn-ea"/>
              </a:rPr>
              <a:t>：</a:t>
            </a:r>
            <a:r>
              <a:rPr sz="2800" dirty="0" err="1">
                <a:solidFill>
                  <a:schemeClr val="tx1"/>
                </a:solidFill>
                <a:latin typeface="Helvetica"/>
                <a:ea typeface="Helvetica"/>
                <a:cs typeface="Helvetica"/>
                <a:sym typeface="+mn-ea"/>
              </a:rPr>
              <a:t>从业人员300人以下或资产总额120000万元以下的为中小微型企业</a:t>
            </a:r>
            <a:r>
              <a:rPr lang="zh-CN" sz="2800" dirty="0" err="1">
                <a:solidFill>
                  <a:schemeClr val="tx1"/>
                </a:solidFill>
                <a:latin typeface="Helvetica"/>
                <a:ea typeface="宋体" panose="02010600030101010101" pitchFamily="2" charset="-122"/>
                <a:cs typeface="Helvetica"/>
                <a:sym typeface="+mn-ea"/>
              </a:rPr>
              <a:t>；</a:t>
            </a:r>
            <a:endParaRPr sz="2800" dirty="0" err="1">
              <a:solidFill>
                <a:schemeClr val="tx1"/>
              </a:solidFill>
              <a:latin typeface="Helvetica"/>
              <a:ea typeface="Helvetica"/>
              <a:cs typeface="Helvetica"/>
              <a:sym typeface="+mn-ea"/>
            </a:endParaRPr>
          </a:p>
          <a:p>
            <a:pPr marL="0" marR="0" indent="0" algn="l" defTabSz="2438400" rtl="0" eaLnBrk="1">
              <a:lnSpc>
                <a:spcPct val="150000"/>
              </a:lnSpc>
              <a:spcBef>
                <a:spcPts val="0"/>
              </a:spcBef>
              <a:spcAft>
                <a:spcPts val="0"/>
              </a:spcAft>
              <a:buClrTx/>
              <a:buSzTx/>
              <a:buFontTx/>
              <a:buNone/>
            </a:pPr>
            <a:r>
              <a:rPr sz="2800" dirty="0" err="1">
                <a:solidFill>
                  <a:schemeClr val="tx1"/>
                </a:solidFill>
                <a:latin typeface="Helvetica"/>
                <a:ea typeface="Helvetica"/>
                <a:cs typeface="Helvetica"/>
                <a:sym typeface="+mn-ea"/>
              </a:rPr>
              <a:t>　　（十六）</a:t>
            </a:r>
            <a:r>
              <a:rPr sz="2800" b="1" dirty="0" err="1">
                <a:solidFill>
                  <a:schemeClr val="tx1"/>
                </a:solidFill>
                <a:latin typeface="Helvetica"/>
                <a:ea typeface="Helvetica"/>
                <a:cs typeface="Helvetica"/>
                <a:sym typeface="+mn-ea"/>
              </a:rPr>
              <a:t>其他未列明行业</a:t>
            </a:r>
            <a:r>
              <a:rPr lang="zh-CN" sz="2800" b="1" dirty="0" err="1">
                <a:solidFill>
                  <a:schemeClr val="tx1"/>
                </a:solidFill>
                <a:latin typeface="Helvetica"/>
                <a:ea typeface="宋体" panose="02010600030101010101" pitchFamily="2" charset="-122"/>
                <a:cs typeface="Helvetica"/>
                <a:sym typeface="+mn-ea"/>
              </a:rPr>
              <a:t>：</a:t>
            </a:r>
            <a:r>
              <a:rPr sz="2800" dirty="0" err="1">
                <a:solidFill>
                  <a:schemeClr val="tx1"/>
                </a:solidFill>
                <a:latin typeface="Helvetica"/>
                <a:ea typeface="Helvetica"/>
                <a:cs typeface="Helvetica"/>
                <a:sym typeface="+mn-ea"/>
              </a:rPr>
              <a:t>从业人员300人以下的为中小微型企业</a:t>
            </a:r>
            <a:r>
              <a:rPr lang="zh-CN" sz="2800" dirty="0" err="1">
                <a:solidFill>
                  <a:schemeClr val="tx1"/>
                </a:solidFill>
                <a:latin typeface="Helvetica"/>
                <a:ea typeface="宋体" panose="02010600030101010101" pitchFamily="2" charset="-122"/>
                <a:cs typeface="Helvetica"/>
                <a:sym typeface="+mn-ea"/>
              </a:rPr>
              <a:t>；</a:t>
            </a:r>
            <a:endParaRPr sz="2800" dirty="0" err="1">
              <a:solidFill>
                <a:schemeClr val="tx1"/>
              </a:solidFill>
              <a:latin typeface="Helvetica"/>
              <a:ea typeface="Helvetica"/>
              <a:cs typeface="Helvetica"/>
              <a:sym typeface="+mn-ea"/>
            </a:endParaRPr>
          </a:p>
          <a:p>
            <a:pPr marL="0" marR="0" indent="0" algn="l" defTabSz="2438400" rtl="0" eaLnBrk="1">
              <a:lnSpc>
                <a:spcPct val="150000"/>
              </a:lnSpc>
              <a:spcBef>
                <a:spcPts val="0"/>
              </a:spcBef>
              <a:spcAft>
                <a:spcPts val="0"/>
              </a:spcAft>
              <a:buClrTx/>
              <a:buSzTx/>
              <a:buFontTx/>
              <a:buNone/>
            </a:pPr>
            <a:endParaRPr sz="2800" dirty="0" err="1">
              <a:solidFill>
                <a:schemeClr val="tx1"/>
              </a:solidFill>
              <a:latin typeface="Helvetica"/>
              <a:ea typeface="Helvetica"/>
              <a:cs typeface="Helvetica"/>
              <a:sym typeface="+mn-ea"/>
            </a:endParaRPr>
          </a:p>
        </p:txBody>
      </p:sp>
      <p:sp>
        <p:nvSpPr>
          <p:cNvPr id="4" name="文本框 3"/>
          <p:cNvSpPr txBox="1"/>
          <p:nvPr/>
        </p:nvSpPr>
        <p:spPr>
          <a:xfrm>
            <a:off x="8094980" y="966153"/>
            <a:ext cx="7759065" cy="287147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anchor="ctr" forceAA="0">
            <a:spAutoFit/>
          </a:bodyPr>
          <a:p>
            <a:pPr marL="0" marR="0" indent="0" algn="ctr" defTabSz="2438400" rtl="0" fontAlgn="auto" latinLnBrk="0" hangingPunct="0">
              <a:lnSpc>
                <a:spcPct val="100000"/>
              </a:lnSpc>
              <a:spcBef>
                <a:spcPts val="0"/>
              </a:spcBef>
              <a:spcAft>
                <a:spcPts val="0"/>
              </a:spcAft>
              <a:buClrTx/>
              <a:buSzTx/>
              <a:buFontTx/>
              <a:buNone/>
            </a:pPr>
            <a:r>
              <a:rPr sz="6000">
                <a:solidFill>
                  <a:srgbClr val="9A621F"/>
                </a:solidFill>
                <a:latin typeface="Helvetica"/>
                <a:ea typeface="Helvetica"/>
                <a:cs typeface="Helvetica"/>
                <a:sym typeface="+mn-ea"/>
              </a:rPr>
              <a:t>中小企业划分标准</a:t>
            </a:r>
            <a:endParaRPr sz="6000">
              <a:solidFill>
                <a:srgbClr val="9A621F"/>
              </a:solidFill>
              <a:latin typeface="Helvetica"/>
              <a:ea typeface="Helvetica"/>
              <a:cs typeface="Helvetica"/>
            </a:endParaRPr>
          </a:p>
          <a:p>
            <a:pPr marL="0" marR="0" indent="0" algn="r" defTabSz="2438400" rtl="0" fontAlgn="auto" latinLnBrk="0" hangingPunct="0">
              <a:lnSpc>
                <a:spcPct val="100000"/>
              </a:lnSpc>
              <a:spcBef>
                <a:spcPts val="0"/>
              </a:spcBef>
              <a:spcAft>
                <a:spcPts val="0"/>
              </a:spcAft>
              <a:buClrTx/>
              <a:buSzTx/>
              <a:buFontTx/>
              <a:buNone/>
            </a:pPr>
            <a:endParaRPr lang="zh-CN" altLang="en-US" sz="6000" b="0">
              <a:ln>
                <a:noFill/>
              </a:ln>
              <a:solidFill>
                <a:srgbClr val="9A621F"/>
              </a:solidFill>
              <a:effectLst/>
              <a:latin typeface="Helvetica"/>
              <a:ea typeface="宋体" panose="02010600030101010101" pitchFamily="2" charset="-122"/>
              <a:cs typeface="Helvetica"/>
              <a:sym typeface="+mn-ea"/>
            </a:endParaRPr>
          </a:p>
          <a:p>
            <a:pPr marL="0" marR="0" indent="0" algn="ctr" defTabSz="2438400" rtl="0" fontAlgn="auto" latinLnBrk="0" hangingPunct="0">
              <a:lnSpc>
                <a:spcPct val="100000"/>
              </a:lnSpc>
              <a:spcBef>
                <a:spcPts val="0"/>
              </a:spcBef>
              <a:spcAft>
                <a:spcPts val="0"/>
              </a:spcAft>
              <a:buClrTx/>
              <a:buSzTx/>
              <a:buFontTx/>
              <a:buNone/>
            </a:pPr>
            <a:endParaRPr kumimoji="0" lang="zh-CN" altLang="en-US" sz="6000" b="0" i="0" u="none" strike="noStrike" cap="none" spc="0" normalizeH="0" baseline="0">
              <a:ln>
                <a:noFill/>
              </a:ln>
              <a:solidFill>
                <a:srgbClr val="5E5E5E"/>
              </a:solidFill>
              <a:effectLst/>
              <a:uFillTx/>
              <a:latin typeface="+mn-lt"/>
              <a:ea typeface="+mn-ea"/>
              <a:cs typeface="+mn-cs"/>
              <a:sym typeface="Helvetica Neue"/>
            </a:endParaRPr>
          </a:p>
        </p:txBody>
      </p:sp>
    </p:spTree>
  </p:cSld>
  <p:clrMapOvr>
    <a:masterClrMapping/>
  </p:clrMapOvr>
  <p:transition spd="med"/>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 name="《商业银行保理业务管理暂行办法》（2014第5号）…"/>
          <p:cNvSpPr txBox="1"/>
          <p:nvPr/>
        </p:nvSpPr>
        <p:spPr>
          <a:xfrm>
            <a:off x="1562100" y="1637666"/>
            <a:ext cx="19474815" cy="13395325"/>
          </a:xfrm>
          <a:prstGeom prst="rect">
            <a:avLst/>
          </a:prstGeom>
          <a:ln w="12700">
            <a:miter lim="400000"/>
          </a:ln>
        </p:spPr>
        <p:txBody>
          <a:bodyPr wrap="square" lIns="50800" tIns="50800" rIns="50800" bIns="50800" anchor="ctr">
            <a:spAutoFit/>
          </a:bodyPr>
          <a:lstStyle/>
          <a:p>
            <a:pPr marL="0" marR="0" indent="0" algn="l" defTabSz="2438400" rtl="0" fontAlgn="auto" latinLnBrk="0" hangingPunct="0">
              <a:lnSpc>
                <a:spcPct val="100000"/>
              </a:lnSpc>
              <a:spcBef>
                <a:spcPts val="0"/>
              </a:spcBef>
              <a:spcAft>
                <a:spcPts val="0"/>
              </a:spcAft>
              <a:buClrTx/>
              <a:buSzTx/>
              <a:buFontTx/>
              <a:buNone/>
            </a:pPr>
            <a:r>
              <a:rPr sz="4400" b="1" dirty="0" err="1">
                <a:solidFill>
                  <a:srgbClr val="9A621F"/>
                </a:solidFill>
                <a:latin typeface="Helvetica"/>
                <a:ea typeface="Helvetica"/>
                <a:cs typeface="Helvetica"/>
                <a:sym typeface="+mn-ea"/>
              </a:rPr>
              <a:t>《保障中小企业款项支付条例》</a:t>
            </a:r>
            <a:endParaRPr sz="4400" b="1" dirty="0" err="1">
              <a:solidFill>
                <a:srgbClr val="9A621F"/>
              </a:solidFill>
              <a:latin typeface="Helvetica"/>
              <a:ea typeface="Helvetica"/>
              <a:cs typeface="Helvetica"/>
              <a:sym typeface="+mn-ea"/>
            </a:endParaRPr>
          </a:p>
          <a:p>
            <a:pPr marL="0" marR="0" indent="0" algn="ctr" defTabSz="2438400" rtl="0" fontAlgn="auto" latinLnBrk="0" hangingPunct="0">
              <a:lnSpc>
                <a:spcPct val="100000"/>
              </a:lnSpc>
              <a:spcBef>
                <a:spcPts val="0"/>
              </a:spcBef>
              <a:spcAft>
                <a:spcPts val="0"/>
              </a:spcAft>
              <a:buClrTx/>
              <a:buSzTx/>
              <a:buFontTx/>
              <a:buNone/>
            </a:pPr>
            <a:endParaRPr kumimoji="0" lang="zh-CN" altLang="en-US" sz="4400" b="0" i="0" u="none" strike="noStrike" cap="none" spc="0" normalizeH="0" baseline="0">
              <a:ln>
                <a:noFill/>
              </a:ln>
              <a:solidFill>
                <a:srgbClr val="5E5E5E"/>
              </a:solidFill>
              <a:effectLst/>
              <a:uFillTx/>
              <a:latin typeface="+mn-lt"/>
              <a:ea typeface="+mn-ea"/>
              <a:cs typeface="+mn-cs"/>
              <a:sym typeface="Helvetica Neue"/>
            </a:endParaRPr>
          </a:p>
          <a:p>
            <a:pPr algn="l" defTabSz="457200">
              <a:lnSpc>
                <a:spcPts val="9100"/>
              </a:lnSpc>
              <a:spcBef>
                <a:spcPts val="1600"/>
              </a:spcBef>
              <a:defRPr sz="5000">
                <a:solidFill>
                  <a:srgbClr val="000000"/>
                </a:solidFill>
                <a:latin typeface="Helvetica"/>
                <a:ea typeface="Helvetica"/>
                <a:cs typeface="Helvetica"/>
                <a:sym typeface="Helvetica"/>
              </a:defRPr>
            </a:pPr>
            <a:r>
              <a:rPr sz="4400" b="1">
                <a:sym typeface="+mn-ea"/>
              </a:rPr>
              <a:t>第</a:t>
            </a:r>
            <a:r>
              <a:rPr lang="zh-CN" sz="4400" b="1">
                <a:sym typeface="+mn-ea"/>
              </a:rPr>
              <a:t>十四</a:t>
            </a:r>
            <a:r>
              <a:rPr sz="4400" b="1">
                <a:sym typeface="+mn-ea"/>
              </a:rPr>
              <a:t>条 </a:t>
            </a:r>
            <a:r>
              <a:rPr sz="4400">
                <a:sym typeface="+mn-ea"/>
              </a:rPr>
              <a:t> 中小企业以应收账款担保融资的，机关、事业单位和大型企业应当自中小企业提出确权请求之日起30日内确认债权债务关系，支持中小企业融资。</a:t>
            </a:r>
            <a:endParaRPr sz="4400">
              <a:sym typeface="+mn-ea"/>
            </a:endParaRPr>
          </a:p>
          <a:p>
            <a:pPr algn="l" defTabSz="457200">
              <a:lnSpc>
                <a:spcPts val="9100"/>
              </a:lnSpc>
              <a:spcBef>
                <a:spcPts val="1600"/>
              </a:spcBef>
              <a:defRPr sz="5000">
                <a:solidFill>
                  <a:srgbClr val="000000"/>
                </a:solidFill>
                <a:latin typeface="Helvetica"/>
                <a:ea typeface="Helvetica"/>
                <a:cs typeface="Helvetica"/>
                <a:sym typeface="Helvetica"/>
              </a:defRPr>
            </a:pPr>
            <a:r>
              <a:rPr lang="zh-CN" sz="4400" b="1">
                <a:solidFill>
                  <a:srgbClr val="9A621F"/>
                </a:solidFill>
                <a:ea typeface="宋体" panose="02010600030101010101" pitchFamily="2" charset="-122"/>
                <a:sym typeface="+mn-ea"/>
              </a:rPr>
              <a:t>【特别提示】</a:t>
            </a:r>
            <a:endParaRPr lang="zh-CN" sz="4400" b="1">
              <a:solidFill>
                <a:srgbClr val="9A621F"/>
              </a:solidFill>
              <a:ea typeface="宋体" panose="02010600030101010101" pitchFamily="2" charset="-122"/>
            </a:endParaRPr>
          </a:p>
          <a:p>
            <a:pPr algn="l" defTabSz="457200">
              <a:lnSpc>
                <a:spcPts val="9100"/>
              </a:lnSpc>
              <a:spcBef>
                <a:spcPts val="1600"/>
              </a:spcBef>
              <a:defRPr sz="5000">
                <a:solidFill>
                  <a:srgbClr val="000000"/>
                </a:solidFill>
                <a:latin typeface="Helvetica"/>
                <a:ea typeface="Helvetica"/>
                <a:cs typeface="Helvetica"/>
                <a:sym typeface="Helvetica"/>
              </a:defRPr>
            </a:pPr>
            <a:r>
              <a:rPr lang="zh-CN" altLang="en-US" sz="4400">
                <a:solidFill>
                  <a:schemeClr val="bg2">
                    <a:lumMod val="10000"/>
                  </a:schemeClr>
                </a:solidFill>
                <a:ea typeface="宋体" panose="02010600030101010101" pitchFamily="2" charset="-122"/>
                <a:sym typeface="+mn-ea"/>
              </a:rPr>
              <a:t>拓宽中小企业的融资渠道</a:t>
            </a:r>
            <a:endParaRPr lang="zh-CN" altLang="en-US" sz="4400">
              <a:solidFill>
                <a:schemeClr val="bg2">
                  <a:lumMod val="10000"/>
                </a:schemeClr>
              </a:solidFill>
              <a:ea typeface="宋体" panose="02010600030101010101" pitchFamily="2" charset="-122"/>
              <a:sym typeface="+mn-ea"/>
            </a:endParaRPr>
          </a:p>
          <a:p>
            <a:pPr algn="l" defTabSz="457200">
              <a:lnSpc>
                <a:spcPts val="9100"/>
              </a:lnSpc>
              <a:spcBef>
                <a:spcPts val="1600"/>
              </a:spcBef>
              <a:defRPr sz="5000">
                <a:solidFill>
                  <a:srgbClr val="000000"/>
                </a:solidFill>
                <a:latin typeface="Helvetica"/>
                <a:ea typeface="Helvetica"/>
                <a:cs typeface="Helvetica"/>
                <a:sym typeface="Helvetica"/>
              </a:defRPr>
            </a:pPr>
            <a:r>
              <a:rPr lang="zh-CN" sz="4400" b="1">
                <a:solidFill>
                  <a:srgbClr val="9A621F"/>
                </a:solidFill>
                <a:ea typeface="宋体" panose="02010600030101010101" pitchFamily="2" charset="-122"/>
                <a:sym typeface="+mn-ea"/>
              </a:rPr>
              <a:t>【新旧对比】</a:t>
            </a:r>
            <a:endParaRPr lang="zh-CN" sz="4400" b="1">
              <a:solidFill>
                <a:srgbClr val="9A621F"/>
              </a:solidFill>
              <a:ea typeface="宋体" panose="02010600030101010101" pitchFamily="2" charset="-122"/>
              <a:sym typeface="+mn-ea"/>
            </a:endParaRPr>
          </a:p>
          <a:p>
            <a:pPr algn="l" defTabSz="457200">
              <a:lnSpc>
                <a:spcPts val="9100"/>
              </a:lnSpc>
              <a:spcBef>
                <a:spcPts val="1600"/>
              </a:spcBef>
              <a:defRPr sz="5000">
                <a:solidFill>
                  <a:srgbClr val="000000"/>
                </a:solidFill>
                <a:latin typeface="Helvetica"/>
                <a:ea typeface="Helvetica"/>
                <a:cs typeface="Helvetica"/>
                <a:sym typeface="Helvetica"/>
              </a:defRPr>
            </a:pPr>
            <a:r>
              <a:rPr lang="zh-CN" altLang="en-US" sz="4400">
                <a:solidFill>
                  <a:schemeClr val="bg2">
                    <a:lumMod val="10000"/>
                  </a:schemeClr>
                </a:solidFill>
                <a:latin typeface="+mn-lt"/>
                <a:ea typeface="宋体" panose="02010600030101010101" pitchFamily="2" charset="-122"/>
                <a:cs typeface="+mn-cs"/>
                <a:sym typeface="+mn-ea"/>
              </a:rPr>
              <a:t>第十五条【应收账款融资】中小企业以应收账款申请担保融资的，国家机关、事业单位应当及时确认债权债务关系，有正当理由拒绝确认的除外。</a:t>
            </a:r>
            <a:endParaRPr lang="zh-CN" altLang="en-US" sz="4400">
              <a:solidFill>
                <a:schemeClr val="bg2">
                  <a:lumMod val="10000"/>
                </a:schemeClr>
              </a:solidFill>
              <a:latin typeface="+mn-lt"/>
              <a:ea typeface="宋体" panose="02010600030101010101" pitchFamily="2" charset="-122"/>
              <a:cs typeface="+mn-cs"/>
              <a:sym typeface="+mn-ea"/>
            </a:endParaRPr>
          </a:p>
          <a:p>
            <a:pPr algn="l" defTabSz="457200">
              <a:lnSpc>
                <a:spcPts val="9100"/>
              </a:lnSpc>
              <a:spcBef>
                <a:spcPts val="1600"/>
              </a:spcBef>
              <a:defRPr sz="5000">
                <a:solidFill>
                  <a:srgbClr val="000000"/>
                </a:solidFill>
                <a:latin typeface="Helvetica"/>
                <a:ea typeface="Helvetica"/>
                <a:cs typeface="Helvetica"/>
                <a:sym typeface="Helvetica"/>
              </a:defRPr>
            </a:pPr>
            <a:endParaRPr lang="zh-CN" altLang="en-US" sz="4400">
              <a:solidFill>
                <a:schemeClr val="bg2">
                  <a:lumMod val="10000"/>
                </a:schemeClr>
              </a:solidFill>
              <a:ea typeface="宋体" panose="02010600030101010101" pitchFamily="2" charset="-122"/>
              <a:sym typeface="+mn-ea"/>
            </a:endParaRPr>
          </a:p>
          <a:p>
            <a:pPr algn="l" defTabSz="457200">
              <a:lnSpc>
                <a:spcPts val="9100"/>
              </a:lnSpc>
              <a:spcBef>
                <a:spcPts val="1600"/>
              </a:spcBef>
              <a:defRPr sz="5000">
                <a:solidFill>
                  <a:srgbClr val="000000"/>
                </a:solidFill>
                <a:latin typeface="Helvetica"/>
                <a:ea typeface="Helvetica"/>
                <a:cs typeface="Helvetica"/>
                <a:sym typeface="Helvetica"/>
              </a:defRPr>
            </a:pPr>
            <a:endParaRPr lang="zh-CN" altLang="en-US" sz="4400">
              <a:solidFill>
                <a:schemeClr val="bg2">
                  <a:lumMod val="10000"/>
                </a:schemeClr>
              </a:solidFill>
              <a:ea typeface="宋体" panose="02010600030101010101" pitchFamily="2" charset="-122"/>
              <a:sym typeface="+mn-ea"/>
            </a:endParaRPr>
          </a:p>
        </p:txBody>
      </p:sp>
      <p:sp>
        <p:nvSpPr>
          <p:cNvPr id="4" name="文本框 3"/>
          <p:cNvSpPr txBox="1"/>
          <p:nvPr/>
        </p:nvSpPr>
        <p:spPr>
          <a:xfrm>
            <a:off x="18872200" y="584200"/>
            <a:ext cx="5511800" cy="133223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anchor="ctr" forceAA="0">
            <a:spAutoFit/>
          </a:bodyPr>
          <a:p>
            <a:pPr marL="0" marR="0" indent="0" algn="r" defTabSz="2438400" rtl="0" fontAlgn="auto" latinLnBrk="0" hangingPunct="0">
              <a:lnSpc>
                <a:spcPct val="100000"/>
              </a:lnSpc>
              <a:spcBef>
                <a:spcPts val="0"/>
              </a:spcBef>
              <a:spcAft>
                <a:spcPts val="0"/>
              </a:spcAft>
              <a:buClrTx/>
              <a:buSzTx/>
              <a:buFontTx/>
              <a:buNone/>
            </a:pPr>
            <a:r>
              <a:rPr lang="zh-CN" altLang="en-US" sz="4000" dirty="0">
                <a:solidFill>
                  <a:srgbClr val="9A621F"/>
                </a:solidFill>
                <a:latin typeface="Helvetica"/>
                <a:ea typeface="Helvetica"/>
                <a:cs typeface="Helvetica"/>
                <a:sym typeface="+mn-ea"/>
              </a:rPr>
              <a:t>第四部分  </a:t>
            </a:r>
            <a:r>
              <a:rPr lang="zh-CN" altLang="en-US" sz="4000">
                <a:solidFill>
                  <a:srgbClr val="9A621F"/>
                </a:solidFill>
                <a:latin typeface="Helvetica"/>
                <a:ea typeface="宋体" panose="02010600030101010101" pitchFamily="2" charset="-122"/>
                <a:cs typeface="Helvetica"/>
                <a:sym typeface="+mn-ea"/>
              </a:rPr>
              <a:t>特别提示</a:t>
            </a:r>
            <a:endParaRPr lang="zh-CN" altLang="en-US" sz="4000" b="0">
              <a:ln>
                <a:noFill/>
              </a:ln>
              <a:solidFill>
                <a:srgbClr val="9A621F"/>
              </a:solidFill>
              <a:effectLst/>
              <a:latin typeface="Helvetica"/>
              <a:ea typeface="宋体" panose="02010600030101010101" pitchFamily="2" charset="-122"/>
              <a:cs typeface="Helvetica"/>
              <a:sym typeface="+mn-ea"/>
            </a:endParaRPr>
          </a:p>
          <a:p>
            <a:pPr marL="0" marR="0" indent="0" algn="ctr" defTabSz="2438400" rtl="0" fontAlgn="auto" latinLnBrk="0" hangingPunct="0">
              <a:lnSpc>
                <a:spcPct val="100000"/>
              </a:lnSpc>
              <a:spcBef>
                <a:spcPts val="0"/>
              </a:spcBef>
              <a:spcAft>
                <a:spcPts val="0"/>
              </a:spcAft>
              <a:buClrTx/>
              <a:buSzTx/>
              <a:buFontTx/>
              <a:buNone/>
            </a:pPr>
            <a:endParaRPr kumimoji="0" lang="zh-CN" altLang="en-US" sz="4000" b="0" i="0" u="none" strike="noStrike" cap="none" spc="0" normalizeH="0" baseline="0">
              <a:ln>
                <a:noFill/>
              </a:ln>
              <a:solidFill>
                <a:srgbClr val="5E5E5E"/>
              </a:solidFill>
              <a:effectLst/>
              <a:uFillTx/>
              <a:latin typeface="+mn-lt"/>
              <a:ea typeface="+mn-ea"/>
              <a:cs typeface="+mn-cs"/>
              <a:sym typeface="Helvetica Neue"/>
            </a:endParaRPr>
          </a:p>
        </p:txBody>
      </p:sp>
    </p:spTree>
  </p:cSld>
  <p:clrMapOvr>
    <a:masterClrMapping/>
  </p:clrMapOvr>
  <p:transition spd="med"/>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6"/>
          <p:cNvSpPr>
            <a:spLocks noGrp="1"/>
          </p:cNvSpPr>
          <p:nvPr>
            <p:ph type="title"/>
          </p:nvPr>
        </p:nvSpPr>
        <p:spPr>
          <a:xfrm>
            <a:off x="571500" y="2913381"/>
            <a:ext cx="6184900" cy="800099"/>
          </a:xfrm>
        </p:spPr>
        <p:txBody>
          <a:bodyPr>
            <a:normAutofit/>
          </a:bodyPr>
          <a:lstStyle/>
          <a:p>
            <a:pPr algn="ctr"/>
            <a:r>
              <a:rPr sz="4890" spc="0" dirty="0" err="1">
                <a:ln>
                  <a:noFill/>
                </a:ln>
                <a:solidFill>
                  <a:srgbClr val="9A621F"/>
                </a:solidFill>
                <a:effectLst/>
                <a:latin typeface="Helvetica"/>
                <a:ea typeface="Helvetica"/>
                <a:cs typeface="Helvetica"/>
              </a:rPr>
              <a:t>关联法条</a:t>
            </a:r>
            <a:endParaRPr sz="4890" spc="0" dirty="0" err="1">
              <a:ln>
                <a:noFill/>
              </a:ln>
              <a:solidFill>
                <a:srgbClr val="9A621F"/>
              </a:solidFill>
              <a:effectLst/>
              <a:latin typeface="Helvetica"/>
              <a:ea typeface="Helvetica"/>
              <a:cs typeface="Helvetica"/>
            </a:endParaRPr>
          </a:p>
        </p:txBody>
      </p:sp>
      <p:sp>
        <p:nvSpPr>
          <p:cNvPr id="8" name="文本占位符 7"/>
          <p:cNvSpPr>
            <a:spLocks noGrp="1"/>
          </p:cNvSpPr>
          <p:nvPr>
            <p:ph type="body" sz="quarter" idx="21"/>
          </p:nvPr>
        </p:nvSpPr>
        <p:spPr>
          <a:xfrm>
            <a:off x="1206500" y="4558632"/>
            <a:ext cx="19723100" cy="876968"/>
          </a:xfrm>
        </p:spPr>
        <p:txBody>
          <a:bodyPr>
            <a:normAutofit/>
          </a:bodyPr>
          <a:lstStyle/>
          <a:p>
            <a:r>
              <a:rPr lang="zh-CN" sz="4400" dirty="0">
                <a:ln>
                  <a:noFill/>
                </a:ln>
                <a:solidFill>
                  <a:srgbClr val="9A621F"/>
                </a:solidFill>
                <a:effectLst/>
                <a:latin typeface="Helvetica"/>
                <a:ea typeface="宋体" panose="02010600030101010101" pitchFamily="2" charset="-122"/>
                <a:cs typeface="Helvetica"/>
              </a:rPr>
              <a:t>《</a:t>
            </a:r>
            <a:r>
              <a:rPr sz="4400" dirty="0" err="1">
                <a:ln>
                  <a:noFill/>
                </a:ln>
                <a:solidFill>
                  <a:srgbClr val="9A621F"/>
                </a:solidFill>
                <a:effectLst/>
                <a:latin typeface="Helvetica"/>
                <a:ea typeface="Helvetica"/>
                <a:cs typeface="Helvetica"/>
              </a:rPr>
              <a:t>中华人民共和国中小企业促进法</a:t>
            </a:r>
            <a:r>
              <a:rPr lang="zh-CN" sz="4400" dirty="0">
                <a:ln>
                  <a:noFill/>
                </a:ln>
                <a:solidFill>
                  <a:srgbClr val="9A621F"/>
                </a:solidFill>
                <a:effectLst/>
                <a:latin typeface="Helvetica"/>
                <a:ea typeface="宋体" panose="02010600030101010101" pitchFamily="2" charset="-122"/>
                <a:cs typeface="Helvetica"/>
              </a:rPr>
              <a:t>》</a:t>
            </a:r>
            <a:endParaRPr lang="zh-CN" sz="4400" dirty="0">
              <a:ln>
                <a:noFill/>
              </a:ln>
              <a:solidFill>
                <a:srgbClr val="9A621F"/>
              </a:solidFill>
              <a:effectLst/>
              <a:latin typeface="Helvetica"/>
              <a:ea typeface="宋体" panose="02010600030101010101" pitchFamily="2" charset="-122"/>
              <a:cs typeface="Helvetica"/>
            </a:endParaRPr>
          </a:p>
        </p:txBody>
      </p:sp>
      <p:sp>
        <p:nvSpPr>
          <p:cNvPr id="9" name="文本占位符 8"/>
          <p:cNvSpPr>
            <a:spLocks noGrp="1"/>
          </p:cNvSpPr>
          <p:nvPr>
            <p:ph type="body" idx="1"/>
          </p:nvPr>
        </p:nvSpPr>
        <p:spPr>
          <a:xfrm>
            <a:off x="1206500" y="6012180"/>
            <a:ext cx="21971000" cy="6739255"/>
          </a:xfrm>
        </p:spPr>
        <p:txBody>
          <a:bodyPr>
            <a:normAutofit/>
          </a:bodyPr>
          <a:lstStyle/>
          <a:p>
            <a:pPr algn="l" defTabSz="457200">
              <a:lnSpc>
                <a:spcPts val="9100"/>
              </a:lnSpc>
              <a:spcBef>
                <a:spcPts val="1600"/>
              </a:spcBef>
              <a:defRPr sz="5000">
                <a:solidFill>
                  <a:srgbClr val="000000"/>
                </a:solidFill>
                <a:latin typeface="Helvetica"/>
                <a:ea typeface="Helvetica"/>
                <a:cs typeface="Helvetica"/>
                <a:sym typeface="Helvetica"/>
              </a:defRPr>
            </a:pPr>
            <a:r>
              <a:rPr sz="4000" b="1">
                <a:sym typeface="+mn-ea"/>
              </a:rPr>
              <a:t>第二十条   </a:t>
            </a:r>
            <a:r>
              <a:rPr sz="4000">
                <a:sym typeface="+mn-ea"/>
              </a:rPr>
              <a:t>中小企业以应收账款申请担保融资时，其应收账款的付款方，应当及时确认债权债务关系 ，支持中小企业融资。</a:t>
            </a:r>
            <a:endParaRPr sz="4000">
              <a:sym typeface="+mn-ea"/>
            </a:endParaRPr>
          </a:p>
          <a:p>
            <a:pPr algn="l" defTabSz="457200">
              <a:lnSpc>
                <a:spcPts val="9100"/>
              </a:lnSpc>
              <a:spcBef>
                <a:spcPts val="1600"/>
              </a:spcBef>
              <a:defRPr sz="5000">
                <a:solidFill>
                  <a:srgbClr val="000000"/>
                </a:solidFill>
                <a:latin typeface="Helvetica"/>
                <a:ea typeface="Helvetica"/>
                <a:cs typeface="Helvetica"/>
                <a:sym typeface="Helvetica"/>
              </a:defRPr>
            </a:pPr>
            <a:r>
              <a:rPr sz="4000">
                <a:sym typeface="+mn-ea"/>
              </a:rPr>
              <a:t>国家鼓励中小企业及付款方通过应收账款融资服务平台确认债权债务关系，提高融资效率，降低融资成本。</a:t>
            </a:r>
            <a:endParaRPr sz="4000" dirty="0">
              <a:ln>
                <a:noFill/>
              </a:ln>
              <a:solidFill>
                <a:schemeClr val="bg2">
                  <a:lumMod val="10000"/>
                </a:schemeClr>
              </a:solidFill>
              <a:effectLst/>
              <a:latin typeface="Helvetica"/>
              <a:ea typeface="Helvetica"/>
              <a:cs typeface="Helvetica"/>
            </a:endParaRPr>
          </a:p>
        </p:txBody>
      </p:sp>
      <p:sp>
        <p:nvSpPr>
          <p:cNvPr id="5" name="文本占位符 4"/>
          <p:cNvSpPr txBox="1"/>
          <p:nvPr/>
        </p:nvSpPr>
        <p:spPr>
          <a:xfrm>
            <a:off x="11164662" y="802005"/>
            <a:ext cx="13219338" cy="711200"/>
          </a:xfrm>
          <a:prstGeom prst="rect">
            <a:avLst/>
          </a:prstGeom>
          <a:ln w="12700">
            <a:miter lim="400000"/>
          </a:ln>
        </p:spPr>
        <p:txBody>
          <a:bodyPr lIns="50800" tIns="50800" rIns="50800" bIns="50800">
            <a:normAutofit fontScale="60000"/>
          </a:bodyPr>
          <a:lstStyle>
            <a:lvl1pPr marL="0" marR="0" indent="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1pPr>
            <a:lvl2pPr marL="0" marR="0" indent="4572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2pPr>
            <a:lvl3pPr marL="0" marR="0" indent="9144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3pPr>
            <a:lvl4pPr marL="0" marR="0" indent="13716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4pPr>
            <a:lvl5pPr marL="0" marR="0" indent="1828800" algn="l" defTabSz="825500" rtl="0" latinLnBrk="0">
              <a:lnSpc>
                <a:spcPct val="100000"/>
              </a:lnSpc>
              <a:spcBef>
                <a:spcPts val="0"/>
              </a:spcBef>
              <a:spcAft>
                <a:spcPts val="0"/>
              </a:spcAft>
              <a:buClrTx/>
              <a:buSzTx/>
              <a:buFontTx/>
              <a:buNone/>
              <a:defRPr sz="5500" b="1" i="0" u="none" strike="noStrike" cap="none" spc="0" baseline="0">
                <a:solidFill>
                  <a:srgbClr val="000000"/>
                </a:solidFill>
                <a:uFillTx/>
                <a:latin typeface="+mn-lt"/>
                <a:ea typeface="+mn-ea"/>
                <a:cs typeface="+mn-cs"/>
                <a:sym typeface="Helvetica Neue"/>
              </a:defRPr>
            </a:lvl5pPr>
            <a:lvl6pPr marL="36576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6pPr>
            <a:lvl7pPr marL="42672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7pPr>
            <a:lvl8pPr marL="48768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8pPr>
            <a:lvl9pPr marL="5486400" marR="0" indent="-609600" algn="l" defTabSz="2438400" rtl="0" latinLnBrk="0">
              <a:lnSpc>
                <a:spcPct val="90000"/>
              </a:lnSpc>
              <a:spcBef>
                <a:spcPts val="4500"/>
              </a:spcBef>
              <a:spcAft>
                <a:spcPts val="0"/>
              </a:spcAft>
              <a:buClrTx/>
              <a:buSzPct val="123000"/>
              <a:buFontTx/>
              <a:buChar char="•"/>
              <a:defRPr sz="4800" b="0" i="0" u="none" strike="noStrike" cap="none" spc="0" baseline="0">
                <a:solidFill>
                  <a:srgbClr val="000000"/>
                </a:solidFill>
                <a:uFillTx/>
                <a:latin typeface="+mn-lt"/>
                <a:ea typeface="+mn-ea"/>
                <a:cs typeface="+mn-cs"/>
                <a:sym typeface="Helvetica Neue"/>
              </a:defRPr>
            </a:lvl9pPr>
          </a:lstStyle>
          <a:p>
            <a:pPr marL="0" marR="0" indent="0" algn="r" defTabSz="2438400" rtl="0" fontAlgn="auto" latinLnBrk="0" hangingPunct="0">
              <a:lnSpc>
                <a:spcPct val="100000"/>
              </a:lnSpc>
              <a:spcBef>
                <a:spcPts val="0"/>
              </a:spcBef>
              <a:spcAft>
                <a:spcPts val="0"/>
              </a:spcAft>
              <a:buClrTx/>
              <a:buSzTx/>
              <a:buFontTx/>
              <a:buNone/>
            </a:pPr>
            <a:r>
              <a:rPr lang="zh-CN" altLang="en-US" sz="6665" b="0" dirty="0">
                <a:solidFill>
                  <a:srgbClr val="9A621F"/>
                </a:solidFill>
                <a:latin typeface="Helvetica"/>
                <a:ea typeface="Helvetica"/>
                <a:cs typeface="Helvetica"/>
                <a:sym typeface="+mn-ea"/>
              </a:rPr>
              <a:t>第四部分  </a:t>
            </a:r>
            <a:r>
              <a:rPr lang="zh-CN" altLang="en-US" sz="6665" b="0">
                <a:solidFill>
                  <a:srgbClr val="9A621F"/>
                </a:solidFill>
                <a:latin typeface="Helvetica"/>
                <a:ea typeface="宋体" panose="02010600030101010101" pitchFamily="2" charset="-122"/>
                <a:cs typeface="Helvetica"/>
                <a:sym typeface="+mn-ea"/>
              </a:rPr>
              <a:t>特别提示</a:t>
            </a:r>
            <a:endParaRPr lang="zh-CN" altLang="en-US" sz="6665" b="0">
              <a:ln>
                <a:noFill/>
              </a:ln>
              <a:solidFill>
                <a:srgbClr val="9A621F"/>
              </a:solidFill>
              <a:effectLst/>
              <a:latin typeface="Helvetica"/>
              <a:ea typeface="宋体" panose="02010600030101010101" pitchFamily="2" charset="-122"/>
              <a:cs typeface="Helvetica"/>
              <a:sym typeface="+mn-ea"/>
            </a:endParaRPr>
          </a:p>
          <a:p>
            <a:pPr marL="0" marR="0" indent="0" algn="ctr" defTabSz="2438400" rtl="0" fontAlgn="auto" latinLnBrk="0" hangingPunct="0">
              <a:lnSpc>
                <a:spcPct val="100000"/>
              </a:lnSpc>
              <a:spcBef>
                <a:spcPts val="0"/>
              </a:spcBef>
              <a:spcAft>
                <a:spcPts val="0"/>
              </a:spcAft>
              <a:buClrTx/>
              <a:buSzTx/>
              <a:buFontTx/>
              <a:buNone/>
            </a:pPr>
            <a:endParaRPr lang="zh-CN" altLang="en-US" sz="6665" b="0" dirty="0">
              <a:solidFill>
                <a:srgbClr val="9A621F"/>
              </a:solidFill>
              <a:latin typeface="Helvetica"/>
              <a:ea typeface="Helvetica"/>
              <a:cs typeface="Helvetica"/>
              <a:sym typeface="+mn-ea"/>
            </a:endParaRPr>
          </a:p>
        </p:txBody>
      </p:sp>
    </p:spTree>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206500" y="1744980"/>
            <a:ext cx="21971000" cy="4648200"/>
          </a:xfrm>
        </p:spPr>
        <p:txBody>
          <a:bodyPr/>
          <a:lstStyle/>
          <a:p>
            <a:pPr algn="ctr"/>
            <a:r>
              <a:rPr lang="zh-CN" sz="8000" spc="0">
                <a:ln>
                  <a:noFill/>
                </a:ln>
                <a:solidFill>
                  <a:srgbClr val="9A621F"/>
                </a:solidFill>
                <a:effectLst/>
                <a:latin typeface="Helvetica"/>
                <a:ea typeface="Helvetica"/>
                <a:cs typeface="Helvetica"/>
              </a:rPr>
              <a:t>条例核心</a:t>
            </a:r>
            <a:endParaRPr lang="zh-CN" sz="8000" spc="0">
              <a:ln>
                <a:noFill/>
              </a:ln>
              <a:solidFill>
                <a:srgbClr val="9A621F"/>
              </a:solidFill>
              <a:effectLst/>
              <a:latin typeface="Helvetica"/>
              <a:ea typeface="Helvetica"/>
              <a:cs typeface="Helvetica"/>
            </a:endParaRPr>
          </a:p>
        </p:txBody>
      </p:sp>
      <p:sp>
        <p:nvSpPr>
          <p:cNvPr id="5" name="文本占位符 4"/>
          <p:cNvSpPr>
            <a:spLocks noGrp="1"/>
          </p:cNvSpPr>
          <p:nvPr>
            <p:ph type="body" sz="quarter" idx="1"/>
          </p:nvPr>
        </p:nvSpPr>
        <p:spPr>
          <a:xfrm>
            <a:off x="902970" y="7935800"/>
            <a:ext cx="21971000" cy="1116952"/>
          </a:xfrm>
        </p:spPr>
        <p:txBody>
          <a:bodyPr>
            <a:normAutofit/>
          </a:bodyPr>
          <a:lstStyle/>
          <a:p>
            <a:pPr algn="ctr"/>
            <a:r>
              <a:rPr lang="zh-CN" altLang="en-US" sz="6000">
                <a:ln>
                  <a:noFill/>
                </a:ln>
                <a:solidFill>
                  <a:srgbClr val="9A621F"/>
                </a:solidFill>
                <a:effectLst/>
                <a:latin typeface="Helvetica"/>
                <a:ea typeface="Helvetica"/>
                <a:cs typeface="Helvetica"/>
                <a:sym typeface="+mn-ea"/>
              </a:rPr>
              <a:t>及时支付</a:t>
            </a:r>
            <a:endParaRPr lang="zh-CN" altLang="en-US" sz="6000">
              <a:ln>
                <a:noFill/>
              </a:ln>
              <a:solidFill>
                <a:srgbClr val="9A621F"/>
              </a:solidFill>
              <a:effectLst/>
              <a:latin typeface="Helvetica"/>
              <a:ea typeface="Helvetica"/>
              <a:cs typeface="Helvetica"/>
              <a:sym typeface="+mn-ea"/>
            </a:endParaRPr>
          </a:p>
        </p:txBody>
      </p:sp>
      <p:pic>
        <p:nvPicPr>
          <p:cNvPr id="161" name="惟胜道logo-02.png" descr="惟胜道logo-02.png"/>
          <p:cNvPicPr>
            <a:picLocks noChangeAspect="1"/>
          </p:cNvPicPr>
          <p:nvPr/>
        </p:nvPicPr>
        <p:blipFill>
          <a:blip r:embed="rId1"/>
          <a:stretch>
            <a:fillRect/>
          </a:stretch>
        </p:blipFill>
        <p:spPr>
          <a:xfrm>
            <a:off x="7094625" y="8544375"/>
            <a:ext cx="9586604" cy="6777300"/>
          </a:xfrm>
          <a:prstGeom prst="rect">
            <a:avLst/>
          </a:prstGeom>
          <a:ln w="12700">
            <a:miter lim="400000"/>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206500" y="918845"/>
            <a:ext cx="21971000" cy="4648200"/>
          </a:xfrm>
        </p:spPr>
        <p:txBody>
          <a:bodyPr/>
          <a:lstStyle/>
          <a:p>
            <a:pPr algn="ctr"/>
            <a:r>
              <a:rPr lang="zh-CN" sz="8000" spc="0">
                <a:ln>
                  <a:noFill/>
                </a:ln>
                <a:solidFill>
                  <a:srgbClr val="9A621F"/>
                </a:solidFill>
                <a:effectLst/>
                <a:latin typeface="Helvetica"/>
                <a:ea typeface="Helvetica"/>
                <a:cs typeface="Helvetica"/>
              </a:rPr>
              <a:t>案例展示</a:t>
            </a:r>
            <a:br>
              <a:rPr lang="zh-CN" sz="8000" spc="0">
                <a:ln>
                  <a:noFill/>
                </a:ln>
                <a:solidFill>
                  <a:srgbClr val="9A621F"/>
                </a:solidFill>
                <a:effectLst/>
                <a:latin typeface="Helvetica"/>
                <a:ea typeface="Helvetica"/>
                <a:cs typeface="Helvetica"/>
              </a:rPr>
            </a:br>
            <a:endParaRPr lang="zh-CN" sz="8000" spc="0">
              <a:ln>
                <a:noFill/>
              </a:ln>
              <a:solidFill>
                <a:srgbClr val="9A621F"/>
              </a:solidFill>
              <a:effectLst/>
              <a:latin typeface="Helvetica"/>
              <a:ea typeface="Helvetica"/>
              <a:cs typeface="Helvetica"/>
            </a:endParaRPr>
          </a:p>
        </p:txBody>
      </p:sp>
      <p:sp>
        <p:nvSpPr>
          <p:cNvPr id="5" name="文本占位符 4"/>
          <p:cNvSpPr>
            <a:spLocks noGrp="1"/>
          </p:cNvSpPr>
          <p:nvPr>
            <p:ph type="body" sz="quarter" idx="1"/>
          </p:nvPr>
        </p:nvSpPr>
        <p:spPr>
          <a:xfrm>
            <a:off x="1206500" y="4805045"/>
            <a:ext cx="21971000" cy="7191375"/>
          </a:xfrm>
        </p:spPr>
        <p:txBody>
          <a:bodyPr>
            <a:normAutofit lnSpcReduction="10000"/>
          </a:bodyPr>
          <a:lstStyle/>
          <a:p>
            <a:pPr algn="ctr" eaLnBrk="1" fontAlgn="auto" hangingPunct="1">
              <a:lnSpc>
                <a:spcPct val="150000"/>
              </a:lnSpc>
            </a:pPr>
            <a:r>
              <a:rPr lang="zh-CN" altLang="en-US" sz="6000" b="0">
                <a:ln>
                  <a:noFill/>
                </a:ln>
                <a:solidFill>
                  <a:schemeClr val="tx1"/>
                </a:solidFill>
                <a:effectLst/>
                <a:latin typeface="Helvetica"/>
                <a:ea typeface="Helvetica"/>
                <a:cs typeface="Helvetica"/>
                <a:sym typeface="+mn-ea"/>
              </a:rPr>
              <a:t>中科建（廊坊）房地产开发有限公司、廊坊市安次区唐承建材经销处买卖合同纠纷案</a:t>
            </a:r>
            <a:endParaRPr lang="zh-CN" altLang="en-US" sz="6000" b="0">
              <a:ln>
                <a:noFill/>
              </a:ln>
              <a:solidFill>
                <a:schemeClr val="tx1"/>
              </a:solidFill>
              <a:effectLst/>
              <a:latin typeface="Helvetica"/>
              <a:ea typeface="Helvetica"/>
              <a:cs typeface="Helvetica"/>
              <a:sym typeface="+mn-ea"/>
            </a:endParaRPr>
          </a:p>
          <a:p>
            <a:pPr algn="ctr" eaLnBrk="1" fontAlgn="auto" hangingPunct="1">
              <a:lnSpc>
                <a:spcPct val="200000"/>
              </a:lnSpc>
            </a:pPr>
            <a:r>
              <a:rPr sz="4000" b="0">
                <a:ln>
                  <a:noFill/>
                </a:ln>
                <a:effectLst/>
                <a:latin typeface="Helvetica"/>
                <a:ea typeface="Helvetica"/>
                <a:cs typeface="Helvetica"/>
                <a:sym typeface="+mn-ea"/>
              </a:rPr>
              <a:t>（2020）冀10民终1807号</a:t>
            </a:r>
            <a:endParaRPr sz="4000" b="0">
              <a:ln>
                <a:noFill/>
              </a:ln>
              <a:effectLst/>
              <a:latin typeface="Helvetica"/>
              <a:ea typeface="Helvetica"/>
              <a:cs typeface="Helvetica"/>
              <a:sym typeface="+mn-ea"/>
            </a:endParaRPr>
          </a:p>
          <a:p>
            <a:pPr algn="just" eaLnBrk="1" fontAlgn="auto" hangingPunct="1">
              <a:lnSpc>
                <a:spcPct val="200000"/>
              </a:lnSpc>
            </a:pPr>
            <a:r>
              <a:rPr sz="4000" b="0">
                <a:ln>
                  <a:noFill/>
                </a:ln>
                <a:effectLst/>
                <a:latin typeface="Helvetica"/>
                <a:ea typeface="Helvetica"/>
                <a:cs typeface="Helvetica"/>
                <a:sym typeface="+mn-ea"/>
              </a:rPr>
              <a:t>上诉人（原审被告）：中科建（廊坊）房地产开发有限公司</a:t>
            </a:r>
            <a:endParaRPr sz="4000" b="0">
              <a:ln>
                <a:noFill/>
              </a:ln>
              <a:effectLst/>
              <a:latin typeface="Helvetica"/>
              <a:ea typeface="Helvetica"/>
              <a:cs typeface="Helvetica"/>
              <a:sym typeface="+mn-ea"/>
            </a:endParaRPr>
          </a:p>
          <a:p>
            <a:pPr algn="just" eaLnBrk="1" fontAlgn="auto" hangingPunct="1">
              <a:lnSpc>
                <a:spcPct val="200000"/>
              </a:lnSpc>
            </a:pPr>
            <a:r>
              <a:rPr sz="4000" b="0">
                <a:ln>
                  <a:noFill/>
                </a:ln>
                <a:effectLst/>
                <a:latin typeface="Helvetica"/>
                <a:ea typeface="Helvetica"/>
                <a:cs typeface="Helvetica"/>
                <a:sym typeface="+mn-ea"/>
              </a:rPr>
              <a:t>被上诉人（原审原告）：廊坊市安次区唐承建材经销处</a:t>
            </a:r>
            <a:endParaRPr sz="4000" b="0">
              <a:ln>
                <a:noFill/>
              </a:ln>
              <a:effectLst/>
              <a:latin typeface="Helvetica"/>
              <a:ea typeface="Helvetica"/>
              <a:cs typeface="Helvetica"/>
              <a:sym typeface="+mn-ea"/>
            </a:endParaRPr>
          </a:p>
          <a:p>
            <a:pPr algn="just" eaLnBrk="1" fontAlgn="auto" hangingPunct="1">
              <a:lnSpc>
                <a:spcPct val="200000"/>
              </a:lnSpc>
            </a:pPr>
            <a:r>
              <a:rPr sz="4000" b="0">
                <a:ln>
                  <a:noFill/>
                </a:ln>
                <a:effectLst/>
                <a:latin typeface="Helvetica"/>
                <a:ea typeface="Helvetica"/>
                <a:cs typeface="Helvetica"/>
                <a:sym typeface="+mn-ea"/>
              </a:rPr>
              <a:t>原审被告：中科建设开发总公司</a:t>
            </a:r>
            <a:endParaRPr sz="4000" b="0">
              <a:ln>
                <a:noFill/>
              </a:ln>
              <a:effectLst/>
              <a:latin typeface="Helvetica"/>
              <a:ea typeface="Helvetica"/>
              <a:cs typeface="Helvetica"/>
              <a:sym typeface="+mn-ea"/>
            </a:endParaRPr>
          </a:p>
        </p:txBody>
      </p:sp>
    </p:spTree>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占位符 4"/>
          <p:cNvSpPr>
            <a:spLocks noGrp="1"/>
          </p:cNvSpPr>
          <p:nvPr>
            <p:ph type="body" sz="quarter" idx="1"/>
          </p:nvPr>
        </p:nvSpPr>
        <p:spPr>
          <a:xfrm>
            <a:off x="1238250" y="201930"/>
            <a:ext cx="22195155" cy="13513435"/>
          </a:xfrm>
        </p:spPr>
        <p:txBody>
          <a:bodyPr>
            <a:noAutofit/>
          </a:bodyPr>
          <a:lstStyle/>
          <a:p>
            <a:pPr algn="ctr" eaLnBrk="1" fontAlgn="auto" hangingPunct="1">
              <a:lnSpc>
                <a:spcPct val="150000"/>
              </a:lnSpc>
            </a:pPr>
            <a:r>
              <a:rPr lang="zh-CN" sz="8000">
                <a:ln>
                  <a:noFill/>
                </a:ln>
                <a:solidFill>
                  <a:srgbClr val="9A621F"/>
                </a:solidFill>
                <a:effectLst/>
                <a:latin typeface="Helvetica"/>
                <a:ea typeface="Helvetica"/>
                <a:cs typeface="Helvetica"/>
                <a:sym typeface="+mn-ea"/>
              </a:rPr>
              <a:t>案例</a:t>
            </a:r>
            <a:endParaRPr lang="zh-CN" altLang="en-US" sz="4400" b="0">
              <a:ln>
                <a:noFill/>
              </a:ln>
              <a:solidFill>
                <a:schemeClr val="tx1"/>
              </a:solidFill>
              <a:effectLst/>
              <a:latin typeface="Helvetica"/>
              <a:ea typeface="Helvetica"/>
              <a:cs typeface="Helvetica"/>
              <a:sym typeface="+mn-ea"/>
            </a:endParaRPr>
          </a:p>
          <a:p>
            <a:pPr algn="just" eaLnBrk="1" fontAlgn="auto" hangingPunct="1">
              <a:lnSpc>
                <a:spcPct val="150000"/>
              </a:lnSpc>
              <a:buNone/>
            </a:pPr>
            <a:r>
              <a:rPr sz="4000" b="0">
                <a:ln>
                  <a:noFill/>
                </a:ln>
                <a:effectLst/>
                <a:latin typeface="Helvetica"/>
                <a:ea typeface="Helvetica"/>
                <a:cs typeface="Helvetica"/>
                <a:sym typeface="+mn-ea"/>
              </a:rPr>
              <a:t>事实：被告中科建（廊坊）房地产开发有限公司为永清县韩村小城镇改造一期工程的发包方，中科建设开发总公司系该工程的承包方。2</a:t>
            </a:r>
            <a:r>
              <a:rPr sz="4000">
                <a:ln>
                  <a:noFill/>
                </a:ln>
                <a:effectLst/>
                <a:latin typeface="Helvetica"/>
                <a:ea typeface="Helvetica"/>
                <a:cs typeface="Helvetica"/>
                <a:sym typeface="+mn-ea"/>
              </a:rPr>
              <a:t>016年，原告与被告中科建设开发总公司签订了《钢材供货合同》，约定由原告为被告供应钢材。</a:t>
            </a:r>
            <a:r>
              <a:rPr sz="4000" b="0">
                <a:ln>
                  <a:noFill/>
                </a:ln>
                <a:effectLst/>
                <a:latin typeface="Helvetica"/>
                <a:ea typeface="Helvetica"/>
                <a:cs typeface="Helvetica"/>
                <a:sym typeface="+mn-ea"/>
              </a:rPr>
              <a:t>此后原告依约向该工地提供钢材，经核对，该工程总货款29558447.9元，已付款项22912000元，尚欠原告货款6646447.9元（不含违约金）。随后被告中科建设总公司的一期工程项目部以及被告中科建设总公司员工钱卫星签署“</a:t>
            </a:r>
            <a:r>
              <a:rPr sz="4000">
                <a:ln>
                  <a:noFill/>
                </a:ln>
                <a:effectLst/>
                <a:latin typeface="Helvetica"/>
                <a:ea typeface="Helvetica"/>
                <a:cs typeface="Helvetica"/>
                <a:sym typeface="+mn-ea"/>
              </a:rPr>
              <a:t>钢材款还款计划”</a:t>
            </a:r>
            <a:r>
              <a:rPr sz="4000" b="0">
                <a:ln>
                  <a:noFill/>
                </a:ln>
                <a:effectLst/>
                <a:latin typeface="Helvetica"/>
                <a:ea typeface="Helvetica"/>
                <a:cs typeface="Helvetica"/>
                <a:sym typeface="+mn-ea"/>
              </a:rPr>
              <a:t>，承诺“于2019年5月20日前结清，如未结清，我单位愿承担贵公司一切处置，直到结清为止。”之后被告中科建设总公司的一期工程项目部向原告</a:t>
            </a:r>
            <a:r>
              <a:rPr sz="4000">
                <a:ln>
                  <a:noFill/>
                </a:ln>
                <a:effectLst/>
                <a:latin typeface="Helvetica"/>
                <a:ea typeface="Helvetica"/>
                <a:cs typeface="Helvetica"/>
                <a:sym typeface="+mn-ea"/>
              </a:rPr>
              <a:t>出具承诺书，表示暂缓支付尾款</a:t>
            </a:r>
            <a:r>
              <a:rPr sz="4000" b="0">
                <a:ln>
                  <a:noFill/>
                </a:ln>
                <a:effectLst/>
                <a:latin typeface="Helvetica"/>
                <a:ea typeface="Helvetica"/>
                <a:cs typeface="Helvetica"/>
                <a:sym typeface="+mn-ea"/>
              </a:rPr>
              <a:t>，实际支付时间约20日-30日内，在此期间，造成原告唐承建材损失费6000元/天，由该项目部承担，具体以实际天数为准。经原告与被告中科建设总公司的一期工程项目部再次进行钢材货款账目核对，</a:t>
            </a:r>
            <a:r>
              <a:rPr sz="4000">
                <a:ln>
                  <a:noFill/>
                </a:ln>
                <a:effectLst/>
                <a:latin typeface="Helvetica"/>
                <a:ea typeface="Helvetica"/>
                <a:cs typeface="Helvetica"/>
                <a:sym typeface="+mn-ea"/>
              </a:rPr>
              <a:t>该工程总货款29951552.51元，已付款项23912000元，尚欠原告货款6039552.51元（不含违约金）</a:t>
            </a:r>
            <a:r>
              <a:rPr sz="4000" b="0">
                <a:ln>
                  <a:noFill/>
                </a:ln>
                <a:effectLst/>
                <a:latin typeface="Helvetica"/>
                <a:ea typeface="Helvetica"/>
                <a:cs typeface="Helvetica"/>
                <a:sym typeface="+mn-ea"/>
              </a:rPr>
              <a:t>。</a:t>
            </a:r>
            <a:endParaRPr sz="4000" b="0">
              <a:ln>
                <a:noFill/>
              </a:ln>
              <a:effectLst/>
              <a:latin typeface="Helvetica"/>
              <a:ea typeface="Helvetica"/>
              <a:cs typeface="Helvetica"/>
              <a:sym typeface="+mn-ea"/>
            </a:endParaRPr>
          </a:p>
        </p:txBody>
      </p:sp>
    </p:spTree>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占位符 4"/>
          <p:cNvSpPr>
            <a:spLocks noGrp="1"/>
          </p:cNvSpPr>
          <p:nvPr>
            <p:ph type="body" sz="quarter" idx="1"/>
          </p:nvPr>
        </p:nvSpPr>
        <p:spPr>
          <a:xfrm>
            <a:off x="1270635" y="201930"/>
            <a:ext cx="21780500" cy="13513435"/>
          </a:xfrm>
        </p:spPr>
        <p:txBody>
          <a:bodyPr>
            <a:noAutofit/>
          </a:bodyPr>
          <a:lstStyle/>
          <a:p>
            <a:pPr algn="ctr" eaLnBrk="1" fontAlgn="auto" hangingPunct="1">
              <a:lnSpc>
                <a:spcPct val="150000"/>
              </a:lnSpc>
            </a:pPr>
            <a:r>
              <a:rPr lang="zh-CN" sz="8000">
                <a:ln>
                  <a:noFill/>
                </a:ln>
                <a:solidFill>
                  <a:srgbClr val="9A621F"/>
                </a:solidFill>
                <a:effectLst/>
                <a:latin typeface="Helvetica"/>
                <a:ea typeface="Helvetica"/>
                <a:cs typeface="Helvetica"/>
                <a:sym typeface="+mn-ea"/>
              </a:rPr>
              <a:t>案例</a:t>
            </a:r>
            <a:endParaRPr lang="zh-CN" altLang="en-US" sz="8000" b="0">
              <a:ln>
                <a:noFill/>
              </a:ln>
              <a:solidFill>
                <a:schemeClr val="tx1"/>
              </a:solidFill>
              <a:effectLst/>
              <a:latin typeface="Helvetica"/>
              <a:ea typeface="Helvetica"/>
              <a:cs typeface="Helvetica"/>
              <a:sym typeface="+mn-ea"/>
            </a:endParaRPr>
          </a:p>
          <a:p>
            <a:pPr algn="just" eaLnBrk="1" fontAlgn="auto" hangingPunct="1">
              <a:lnSpc>
                <a:spcPct val="150000"/>
              </a:lnSpc>
            </a:pPr>
            <a:endParaRPr sz="4000" b="0">
              <a:ln>
                <a:noFill/>
              </a:ln>
              <a:effectLst/>
              <a:latin typeface="Helvetica"/>
              <a:ea typeface="Helvetica"/>
              <a:cs typeface="Helvetica"/>
              <a:sym typeface="+mn-ea"/>
            </a:endParaRPr>
          </a:p>
          <a:p>
            <a:pPr algn="just" eaLnBrk="1" fontAlgn="auto" hangingPunct="1">
              <a:lnSpc>
                <a:spcPct val="150000"/>
              </a:lnSpc>
            </a:pPr>
            <a:r>
              <a:rPr sz="4000">
                <a:ln>
                  <a:noFill/>
                </a:ln>
                <a:effectLst/>
                <a:latin typeface="Helvetica"/>
                <a:ea typeface="Helvetica"/>
                <a:cs typeface="Helvetica"/>
                <a:sym typeface="+mn-ea"/>
              </a:rPr>
              <a:t>被告中科建设总公司委托被告中科建（廊坊）房地产公司向原告支付钢材款6039552.51元，并注明该款项在被告中科建设工程款中扣除</a:t>
            </a:r>
            <a:r>
              <a:rPr sz="4000" b="0">
                <a:ln>
                  <a:noFill/>
                </a:ln>
                <a:effectLst/>
                <a:latin typeface="Helvetica"/>
                <a:ea typeface="Helvetica"/>
                <a:cs typeface="Helvetica"/>
                <a:sym typeface="+mn-ea"/>
              </a:rPr>
              <a:t>。该“委托支付”由被告中科建设开发总公司</a:t>
            </a:r>
            <a:r>
              <a:rPr sz="4000">
                <a:ln>
                  <a:noFill/>
                </a:ln>
                <a:effectLst/>
                <a:latin typeface="Helvetica"/>
                <a:ea typeface="Helvetica"/>
                <a:cs typeface="Helvetica"/>
                <a:sym typeface="+mn-ea"/>
              </a:rPr>
              <a:t>加盖公章</a:t>
            </a:r>
            <a:r>
              <a:rPr sz="4000" b="0">
                <a:ln>
                  <a:noFill/>
                </a:ln>
                <a:effectLst/>
                <a:latin typeface="Helvetica"/>
                <a:ea typeface="Helvetica"/>
                <a:cs typeface="Helvetica"/>
                <a:sym typeface="+mn-ea"/>
              </a:rPr>
              <a:t>，由“陈勇”在被告中科建（廊坊）房地产公司签收处签字，由“王兵”在原告签收处签字。被告中科建设总公司认为，王兵与钱卫星对于相关补偿问题达成</a:t>
            </a:r>
            <a:r>
              <a:rPr sz="4000">
                <a:ln>
                  <a:noFill/>
                </a:ln>
                <a:effectLst/>
                <a:latin typeface="Helvetica"/>
                <a:ea typeface="Helvetica"/>
                <a:cs typeface="Helvetica"/>
                <a:sym typeface="+mn-ea"/>
              </a:rPr>
              <a:t>《补偿单》</a:t>
            </a:r>
            <a:r>
              <a:rPr sz="4000" b="0">
                <a:ln>
                  <a:noFill/>
                </a:ln>
                <a:effectLst/>
                <a:latin typeface="Helvetica"/>
                <a:ea typeface="Helvetica"/>
                <a:cs typeface="Helvetica"/>
                <a:sym typeface="+mn-ea"/>
              </a:rPr>
              <a:t>，内容为：现协商决定，中科建设开发总公司一次性补偿廊坊市安次区唐承建材经销处人民币55万元整，再补偿3万元，合计58万元整，由王兵签署“同意”，因此原告不能再行主张补偿、违约金、利息等。同时，被告中科建设开发总公司主张在2017年至2018间双方先后</a:t>
            </a:r>
            <a:r>
              <a:rPr sz="4000">
                <a:ln>
                  <a:noFill/>
                </a:ln>
                <a:effectLst/>
                <a:latin typeface="Helvetica"/>
                <a:ea typeface="Helvetica"/>
                <a:cs typeface="Helvetica"/>
                <a:sym typeface="+mn-ea"/>
              </a:rPr>
              <a:t>两次协议调价</a:t>
            </a:r>
            <a:r>
              <a:rPr sz="4000" b="0">
                <a:ln>
                  <a:noFill/>
                </a:ln>
                <a:effectLst/>
                <a:latin typeface="Helvetica"/>
                <a:ea typeface="Helvetica"/>
                <a:cs typeface="Helvetica"/>
                <a:sym typeface="+mn-ea"/>
              </a:rPr>
              <a:t>，</a:t>
            </a:r>
            <a:r>
              <a:rPr sz="4000">
                <a:ln>
                  <a:noFill/>
                </a:ln>
                <a:effectLst/>
                <a:latin typeface="Helvetica"/>
                <a:ea typeface="Helvetica"/>
                <a:cs typeface="Helvetica"/>
                <a:sym typeface="+mn-ea"/>
              </a:rPr>
              <a:t>并约定以差价作为原告的垫资补偿</a:t>
            </a:r>
            <a:r>
              <a:rPr sz="4000" b="0">
                <a:ln>
                  <a:noFill/>
                </a:ln>
                <a:effectLst/>
                <a:latin typeface="Helvetica"/>
                <a:ea typeface="Helvetica"/>
                <a:cs typeface="Helvetica"/>
                <a:sym typeface="+mn-ea"/>
              </a:rPr>
              <a:t>。庭审中，被告中科建（廊坊）房地产公司表示，</a:t>
            </a:r>
            <a:r>
              <a:rPr sz="4000">
                <a:ln>
                  <a:noFill/>
                </a:ln>
                <a:effectLst/>
                <a:latin typeface="Helvetica"/>
                <a:ea typeface="Helvetica"/>
                <a:cs typeface="Helvetica"/>
                <a:sym typeface="+mn-ea"/>
              </a:rPr>
              <a:t>陈勇在“委托支付”书中签字，其行为并不能代表中科建（廊坊）房地产开发有限公司，因为陈勇并非其公司法定代表人、股东或高管</a:t>
            </a:r>
            <a:r>
              <a:rPr sz="4000" b="0">
                <a:ln>
                  <a:noFill/>
                </a:ln>
                <a:effectLst/>
                <a:latin typeface="Helvetica"/>
                <a:ea typeface="Helvetica"/>
                <a:cs typeface="Helvetica"/>
                <a:sym typeface="+mn-ea"/>
              </a:rPr>
              <a:t>。</a:t>
            </a:r>
            <a:endParaRPr sz="4000" b="0">
              <a:ln>
                <a:noFill/>
              </a:ln>
              <a:effectLst/>
              <a:latin typeface="Helvetica"/>
              <a:ea typeface="Helvetica"/>
              <a:cs typeface="Helvetica"/>
              <a:sym typeface="+mn-ea"/>
            </a:endParaRPr>
          </a:p>
        </p:txBody>
      </p:sp>
    </p:spTree>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占位符 4"/>
          <p:cNvSpPr>
            <a:spLocks noGrp="1"/>
          </p:cNvSpPr>
          <p:nvPr>
            <p:ph type="body" sz="quarter" idx="1"/>
          </p:nvPr>
        </p:nvSpPr>
        <p:spPr>
          <a:xfrm>
            <a:off x="1270635" y="201930"/>
            <a:ext cx="21780500" cy="13513435"/>
          </a:xfrm>
        </p:spPr>
        <p:txBody>
          <a:bodyPr>
            <a:noAutofit/>
          </a:bodyPr>
          <a:lstStyle/>
          <a:p>
            <a:pPr algn="ctr" eaLnBrk="1" fontAlgn="auto" hangingPunct="1">
              <a:lnSpc>
                <a:spcPct val="150000"/>
              </a:lnSpc>
            </a:pPr>
            <a:endParaRPr lang="zh-CN" sz="8000">
              <a:ln>
                <a:noFill/>
              </a:ln>
              <a:solidFill>
                <a:srgbClr val="9A621F"/>
              </a:solidFill>
              <a:effectLst/>
              <a:latin typeface="Helvetica"/>
              <a:ea typeface="Helvetica"/>
              <a:cs typeface="Helvetica"/>
              <a:sym typeface="+mn-ea"/>
            </a:endParaRPr>
          </a:p>
          <a:p>
            <a:pPr algn="ctr" eaLnBrk="1" fontAlgn="auto" hangingPunct="1">
              <a:lnSpc>
                <a:spcPct val="150000"/>
              </a:lnSpc>
            </a:pPr>
            <a:r>
              <a:rPr lang="zh-CN" sz="8000">
                <a:ln>
                  <a:noFill/>
                </a:ln>
                <a:solidFill>
                  <a:srgbClr val="9A621F"/>
                </a:solidFill>
                <a:effectLst/>
                <a:latin typeface="Helvetica"/>
                <a:ea typeface="Helvetica"/>
                <a:cs typeface="Helvetica"/>
                <a:sym typeface="+mn-ea"/>
              </a:rPr>
              <a:t>诉讼请求</a:t>
            </a:r>
            <a:endParaRPr lang="zh-CN" sz="8000">
              <a:ln>
                <a:noFill/>
              </a:ln>
              <a:solidFill>
                <a:srgbClr val="9A621F"/>
              </a:solidFill>
              <a:effectLst/>
              <a:latin typeface="Helvetica"/>
              <a:ea typeface="Helvetica"/>
              <a:cs typeface="Helvetica"/>
              <a:sym typeface="+mn-ea"/>
            </a:endParaRPr>
          </a:p>
          <a:p>
            <a:pPr algn="just" eaLnBrk="1" fontAlgn="auto" hangingPunct="1">
              <a:lnSpc>
                <a:spcPct val="150000"/>
              </a:lnSpc>
            </a:pPr>
            <a:endParaRPr sz="4000" b="0">
              <a:ln>
                <a:noFill/>
              </a:ln>
              <a:effectLst/>
              <a:latin typeface="Helvetica"/>
              <a:ea typeface="Helvetica"/>
              <a:cs typeface="Helvetica"/>
              <a:sym typeface="+mn-ea"/>
            </a:endParaRPr>
          </a:p>
          <a:p>
            <a:pPr algn="just" eaLnBrk="1" fontAlgn="auto" hangingPunct="1">
              <a:lnSpc>
                <a:spcPct val="200000"/>
              </a:lnSpc>
            </a:pPr>
            <a:r>
              <a:rPr sz="4000" b="0">
                <a:ln>
                  <a:noFill/>
                </a:ln>
                <a:effectLst/>
                <a:latin typeface="Helvetica"/>
                <a:ea typeface="Helvetica"/>
                <a:cs typeface="Helvetica"/>
                <a:sym typeface="+mn-ea"/>
              </a:rPr>
              <a:t>一、判令被告给付</a:t>
            </a:r>
            <a:r>
              <a:rPr sz="4000">
                <a:ln>
                  <a:noFill/>
                </a:ln>
                <a:effectLst/>
                <a:latin typeface="Helvetica"/>
                <a:ea typeface="Helvetica"/>
                <a:cs typeface="Helvetica"/>
                <a:sym typeface="+mn-ea"/>
              </a:rPr>
              <a:t>钢材欠款6039552.51元</a:t>
            </a:r>
            <a:r>
              <a:rPr sz="4000" b="0">
                <a:ln>
                  <a:noFill/>
                </a:ln>
                <a:effectLst/>
                <a:latin typeface="Helvetica"/>
                <a:ea typeface="Helvetica"/>
                <a:cs typeface="Helvetica"/>
                <a:sym typeface="+mn-ea"/>
              </a:rPr>
              <a:t>，</a:t>
            </a:r>
            <a:r>
              <a:rPr sz="4000">
                <a:ln>
                  <a:noFill/>
                </a:ln>
                <a:effectLst/>
                <a:latin typeface="Helvetica"/>
                <a:ea typeface="Helvetica"/>
                <a:cs typeface="Helvetica"/>
                <a:sym typeface="+mn-ea"/>
              </a:rPr>
              <a:t>违约金1665000元</a:t>
            </a:r>
            <a:r>
              <a:rPr sz="4000" b="0">
                <a:ln>
                  <a:noFill/>
                </a:ln>
                <a:effectLst/>
                <a:latin typeface="Helvetica"/>
                <a:ea typeface="Helvetica"/>
                <a:cs typeface="Helvetica"/>
                <a:sym typeface="+mn-ea"/>
              </a:rPr>
              <a:t>，共计7704552.51元；</a:t>
            </a:r>
            <a:endParaRPr sz="4000" b="0">
              <a:ln>
                <a:noFill/>
              </a:ln>
              <a:effectLst/>
              <a:latin typeface="Helvetica"/>
              <a:ea typeface="Helvetica"/>
              <a:cs typeface="Helvetica"/>
              <a:sym typeface="+mn-ea"/>
            </a:endParaRPr>
          </a:p>
          <a:p>
            <a:pPr algn="just" eaLnBrk="1" fontAlgn="auto" hangingPunct="1">
              <a:lnSpc>
                <a:spcPct val="200000"/>
              </a:lnSpc>
            </a:pPr>
            <a:r>
              <a:rPr sz="4000" b="0">
                <a:ln>
                  <a:noFill/>
                </a:ln>
                <a:effectLst/>
                <a:latin typeface="Helvetica"/>
                <a:ea typeface="Helvetica"/>
                <a:cs typeface="Helvetica"/>
                <a:sym typeface="+mn-ea"/>
              </a:rPr>
              <a:t>二、判令被告自2019年10月11日起以6039552.51元为基数，按照月息1分计算</a:t>
            </a:r>
            <a:r>
              <a:rPr sz="4000">
                <a:ln>
                  <a:noFill/>
                </a:ln>
                <a:effectLst/>
                <a:latin typeface="Helvetica"/>
                <a:ea typeface="Helvetica"/>
                <a:cs typeface="Helvetica"/>
                <a:sym typeface="+mn-ea"/>
              </a:rPr>
              <a:t>利息</a:t>
            </a:r>
            <a:r>
              <a:rPr sz="4000" b="0">
                <a:ln>
                  <a:noFill/>
                </a:ln>
                <a:effectLst/>
                <a:latin typeface="Helvetica"/>
                <a:ea typeface="Helvetica"/>
                <a:cs typeface="Helvetica"/>
                <a:sym typeface="+mn-ea"/>
              </a:rPr>
              <a:t>至给付之日止；三、判令被告给付原告</a:t>
            </a:r>
            <a:r>
              <a:rPr sz="4000">
                <a:ln>
                  <a:noFill/>
                </a:ln>
                <a:effectLst/>
                <a:latin typeface="Helvetica"/>
                <a:ea typeface="Helvetica"/>
                <a:cs typeface="Helvetica"/>
                <a:sym typeface="+mn-ea"/>
              </a:rPr>
              <a:t>损失费</a:t>
            </a:r>
            <a:r>
              <a:rPr sz="4000" b="0">
                <a:ln>
                  <a:noFill/>
                </a:ln>
                <a:effectLst/>
                <a:latin typeface="Helvetica"/>
                <a:ea typeface="Helvetica"/>
                <a:cs typeface="Helvetica"/>
                <a:sym typeface="+mn-ea"/>
              </a:rPr>
              <a:t>自2019年10月11日起按每日6000元计算到给付之日止；</a:t>
            </a:r>
            <a:endParaRPr sz="4000" b="0">
              <a:ln>
                <a:noFill/>
              </a:ln>
              <a:effectLst/>
              <a:latin typeface="Helvetica"/>
              <a:ea typeface="Helvetica"/>
              <a:cs typeface="Helvetica"/>
              <a:sym typeface="+mn-ea"/>
            </a:endParaRPr>
          </a:p>
          <a:p>
            <a:pPr algn="just" eaLnBrk="1" fontAlgn="auto" hangingPunct="1">
              <a:lnSpc>
                <a:spcPct val="200000"/>
              </a:lnSpc>
            </a:pPr>
            <a:r>
              <a:rPr sz="4000" b="0">
                <a:ln>
                  <a:noFill/>
                </a:ln>
                <a:effectLst/>
                <a:latin typeface="Helvetica"/>
                <a:ea typeface="Helvetica"/>
                <a:cs typeface="Helvetica"/>
                <a:sym typeface="+mn-ea"/>
              </a:rPr>
              <a:t>四、本案诉讼费用由被告承担。</a:t>
            </a:r>
            <a:endParaRPr sz="4000" b="0">
              <a:ln>
                <a:noFill/>
              </a:ln>
              <a:effectLst/>
              <a:latin typeface="Helvetica"/>
              <a:ea typeface="Helvetica"/>
              <a:cs typeface="Helvetica"/>
              <a:sym typeface="+mn-ea"/>
            </a:endParaRPr>
          </a:p>
        </p:txBody>
      </p:sp>
    </p:spTree>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占位符 4"/>
          <p:cNvSpPr>
            <a:spLocks noGrp="1"/>
          </p:cNvSpPr>
          <p:nvPr>
            <p:ph type="body" sz="quarter" idx="1"/>
          </p:nvPr>
        </p:nvSpPr>
        <p:spPr>
          <a:xfrm>
            <a:off x="1270635" y="201930"/>
            <a:ext cx="21780500" cy="13513435"/>
          </a:xfrm>
        </p:spPr>
        <p:txBody>
          <a:bodyPr>
            <a:noAutofit/>
          </a:bodyPr>
          <a:lstStyle/>
          <a:p>
            <a:pPr algn="ctr" eaLnBrk="1" fontAlgn="auto" hangingPunct="1">
              <a:lnSpc>
                <a:spcPct val="150000"/>
              </a:lnSpc>
            </a:pPr>
            <a:endParaRPr lang="zh-CN" sz="8000">
              <a:ln>
                <a:noFill/>
              </a:ln>
              <a:solidFill>
                <a:srgbClr val="9A621F"/>
              </a:solidFill>
              <a:effectLst/>
              <a:latin typeface="Helvetica"/>
              <a:ea typeface="Helvetica"/>
              <a:cs typeface="Helvetica"/>
              <a:sym typeface="+mn-ea"/>
            </a:endParaRPr>
          </a:p>
          <a:p>
            <a:pPr algn="ctr" eaLnBrk="1" fontAlgn="auto" hangingPunct="1">
              <a:lnSpc>
                <a:spcPct val="150000"/>
              </a:lnSpc>
            </a:pPr>
            <a:r>
              <a:rPr lang="zh-CN" sz="8000">
                <a:ln>
                  <a:noFill/>
                </a:ln>
                <a:solidFill>
                  <a:srgbClr val="9A621F"/>
                </a:solidFill>
                <a:effectLst/>
                <a:latin typeface="Helvetica"/>
                <a:ea typeface="Helvetica"/>
                <a:cs typeface="Helvetica"/>
                <a:sym typeface="+mn-ea"/>
              </a:rPr>
              <a:t>一审判决</a:t>
            </a:r>
            <a:endParaRPr lang="zh-CN" sz="8000">
              <a:ln>
                <a:noFill/>
              </a:ln>
              <a:solidFill>
                <a:srgbClr val="9A621F"/>
              </a:solidFill>
              <a:effectLst/>
              <a:latin typeface="Helvetica"/>
              <a:ea typeface="Helvetica"/>
              <a:cs typeface="Helvetica"/>
              <a:sym typeface="+mn-ea"/>
            </a:endParaRPr>
          </a:p>
          <a:p>
            <a:pPr algn="just" eaLnBrk="1" fontAlgn="auto" hangingPunct="1">
              <a:lnSpc>
                <a:spcPct val="150000"/>
              </a:lnSpc>
            </a:pPr>
            <a:endParaRPr sz="4000" b="0">
              <a:ln>
                <a:noFill/>
              </a:ln>
              <a:effectLst/>
              <a:latin typeface="Helvetica"/>
              <a:ea typeface="Helvetica"/>
              <a:cs typeface="Helvetica"/>
              <a:sym typeface="+mn-ea"/>
            </a:endParaRPr>
          </a:p>
          <a:p>
            <a:pPr algn="just" eaLnBrk="1" fontAlgn="auto" hangingPunct="1">
              <a:lnSpc>
                <a:spcPct val="200000"/>
              </a:lnSpc>
            </a:pPr>
            <a:r>
              <a:rPr sz="4000" b="0">
                <a:ln>
                  <a:noFill/>
                </a:ln>
                <a:effectLst/>
                <a:latin typeface="Helvetica"/>
                <a:ea typeface="Helvetica"/>
                <a:cs typeface="Helvetica"/>
                <a:sym typeface="+mn-ea"/>
              </a:rPr>
              <a:t>一、被告中科建设总公司</a:t>
            </a:r>
            <a:r>
              <a:rPr sz="4000">
                <a:ln>
                  <a:noFill/>
                </a:ln>
                <a:effectLst/>
                <a:latin typeface="Helvetica"/>
                <a:ea typeface="Helvetica"/>
                <a:cs typeface="Helvetica"/>
                <a:sym typeface="+mn-ea"/>
              </a:rPr>
              <a:t>给付</a:t>
            </a:r>
            <a:r>
              <a:rPr sz="4000" b="0">
                <a:ln>
                  <a:noFill/>
                </a:ln>
                <a:effectLst/>
                <a:latin typeface="Helvetica"/>
                <a:ea typeface="Helvetica"/>
                <a:cs typeface="Helvetica"/>
                <a:sym typeface="+mn-ea"/>
              </a:rPr>
              <a:t>原告拖欠钢材款本金</a:t>
            </a:r>
            <a:r>
              <a:rPr sz="4000">
                <a:ln>
                  <a:noFill/>
                </a:ln>
                <a:effectLst/>
                <a:latin typeface="Helvetica"/>
                <a:ea typeface="Helvetica"/>
                <a:cs typeface="Helvetica"/>
                <a:sym typeface="+mn-ea"/>
              </a:rPr>
              <a:t>6039552.51元</a:t>
            </a:r>
            <a:r>
              <a:rPr sz="4000" b="0">
                <a:ln>
                  <a:noFill/>
                </a:ln>
                <a:effectLst/>
                <a:latin typeface="Helvetica"/>
                <a:ea typeface="Helvetica"/>
                <a:cs typeface="Helvetica"/>
                <a:sym typeface="+mn-ea"/>
              </a:rPr>
              <a:t>，被告中科建（廊坊）房地产公司承担连带给付责任。</a:t>
            </a:r>
            <a:endParaRPr sz="4000" b="0">
              <a:ln>
                <a:noFill/>
              </a:ln>
              <a:effectLst/>
              <a:latin typeface="Helvetica"/>
              <a:ea typeface="Helvetica"/>
              <a:cs typeface="Helvetica"/>
              <a:sym typeface="+mn-ea"/>
            </a:endParaRPr>
          </a:p>
          <a:p>
            <a:pPr algn="just" eaLnBrk="1" fontAlgn="auto" hangingPunct="1">
              <a:lnSpc>
                <a:spcPct val="200000"/>
              </a:lnSpc>
            </a:pPr>
            <a:r>
              <a:rPr sz="4000" b="0">
                <a:ln>
                  <a:noFill/>
                </a:ln>
                <a:effectLst/>
                <a:latin typeface="Helvetica"/>
                <a:ea typeface="Helvetica"/>
                <a:cs typeface="Helvetica"/>
                <a:sym typeface="+mn-ea"/>
              </a:rPr>
              <a:t>二、被告中科建设总公司</a:t>
            </a:r>
            <a:r>
              <a:rPr sz="4000">
                <a:ln>
                  <a:noFill/>
                </a:ln>
                <a:effectLst/>
                <a:latin typeface="Helvetica"/>
                <a:ea typeface="Helvetica"/>
                <a:cs typeface="Helvetica"/>
                <a:sym typeface="+mn-ea"/>
              </a:rPr>
              <a:t>给付</a:t>
            </a:r>
            <a:r>
              <a:rPr sz="4000" b="0">
                <a:ln>
                  <a:noFill/>
                </a:ln>
                <a:effectLst/>
                <a:latin typeface="Helvetica"/>
                <a:ea typeface="Helvetica"/>
                <a:cs typeface="Helvetica"/>
                <a:sym typeface="+mn-ea"/>
              </a:rPr>
              <a:t>原告自2019年5月31日起至2019年6月30日产生的逾期付款</a:t>
            </a:r>
            <a:r>
              <a:rPr sz="4000">
                <a:ln>
                  <a:noFill/>
                </a:ln>
                <a:effectLst/>
                <a:latin typeface="Helvetica"/>
                <a:ea typeface="Helvetica"/>
                <a:cs typeface="Helvetica"/>
                <a:sym typeface="+mn-ea"/>
              </a:rPr>
              <a:t>违约金180000元</a:t>
            </a:r>
            <a:r>
              <a:rPr sz="4000" b="0">
                <a:ln>
                  <a:noFill/>
                </a:ln>
                <a:effectLst/>
                <a:latin typeface="Helvetica"/>
                <a:ea typeface="Helvetica"/>
                <a:cs typeface="Helvetica"/>
                <a:sym typeface="+mn-ea"/>
              </a:rPr>
              <a:t>，以及自2019年7月1日起至实际付清之日止逾期付款违约金，以6039552.51元为本金，按照合同约定月息1%计算。被告中科建（廊坊）房地产有限公司承担连带给付责任。</a:t>
            </a:r>
            <a:endParaRPr sz="4000" b="0">
              <a:ln>
                <a:noFill/>
              </a:ln>
              <a:effectLst/>
              <a:latin typeface="Helvetica"/>
              <a:ea typeface="Helvetica"/>
              <a:cs typeface="Helvetica"/>
              <a:sym typeface="+mn-ea"/>
            </a:endParaRPr>
          </a:p>
          <a:p>
            <a:pPr algn="just" eaLnBrk="1" fontAlgn="auto" hangingPunct="1">
              <a:lnSpc>
                <a:spcPct val="200000"/>
              </a:lnSpc>
            </a:pPr>
            <a:r>
              <a:rPr sz="4000" b="0">
                <a:ln>
                  <a:noFill/>
                </a:ln>
                <a:effectLst/>
                <a:latin typeface="Helvetica"/>
                <a:ea typeface="Helvetica"/>
                <a:cs typeface="Helvetica"/>
                <a:sym typeface="+mn-ea"/>
              </a:rPr>
              <a:t>三、驳回原告廊坊市安次区唐承建材经销处的其他诉讼请求。</a:t>
            </a:r>
            <a:endParaRPr sz="4000" b="0">
              <a:ln>
                <a:noFill/>
              </a:ln>
              <a:effectLst/>
              <a:latin typeface="Helvetica"/>
              <a:ea typeface="Helvetica"/>
              <a:cs typeface="Helvetica"/>
              <a:sym typeface="+mn-ea"/>
            </a:endParaRPr>
          </a:p>
        </p:txBody>
      </p:sp>
    </p:spTree>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占位符 4"/>
          <p:cNvSpPr>
            <a:spLocks noGrp="1"/>
          </p:cNvSpPr>
          <p:nvPr>
            <p:ph type="body" sz="quarter" idx="1"/>
          </p:nvPr>
        </p:nvSpPr>
        <p:spPr>
          <a:xfrm>
            <a:off x="1270635" y="201930"/>
            <a:ext cx="21780500" cy="13513435"/>
          </a:xfrm>
        </p:spPr>
        <p:txBody>
          <a:bodyPr>
            <a:noAutofit/>
          </a:bodyPr>
          <a:lstStyle/>
          <a:p>
            <a:pPr algn="ctr" eaLnBrk="1" fontAlgn="auto" hangingPunct="1">
              <a:lnSpc>
                <a:spcPct val="150000"/>
              </a:lnSpc>
            </a:pPr>
            <a:endParaRPr lang="zh-CN" sz="8000">
              <a:ln>
                <a:noFill/>
              </a:ln>
              <a:solidFill>
                <a:srgbClr val="9A621F"/>
              </a:solidFill>
              <a:effectLst/>
              <a:latin typeface="Helvetica"/>
              <a:ea typeface="Helvetica"/>
              <a:cs typeface="Helvetica"/>
              <a:sym typeface="+mn-ea"/>
            </a:endParaRPr>
          </a:p>
          <a:p>
            <a:pPr algn="ctr" eaLnBrk="1" fontAlgn="auto" hangingPunct="1">
              <a:lnSpc>
                <a:spcPct val="150000"/>
              </a:lnSpc>
            </a:pPr>
            <a:r>
              <a:rPr lang="zh-CN" sz="8000">
                <a:ln>
                  <a:noFill/>
                </a:ln>
                <a:solidFill>
                  <a:srgbClr val="9A621F"/>
                </a:solidFill>
                <a:effectLst/>
                <a:latin typeface="Helvetica"/>
                <a:ea typeface="Helvetica"/>
                <a:cs typeface="Helvetica"/>
                <a:sym typeface="+mn-ea"/>
              </a:rPr>
              <a:t>二审判决</a:t>
            </a:r>
            <a:endParaRPr sz="4000" b="0">
              <a:ln>
                <a:noFill/>
              </a:ln>
              <a:effectLst/>
              <a:latin typeface="Helvetica"/>
              <a:ea typeface="Helvetica"/>
              <a:cs typeface="Helvetica"/>
              <a:sym typeface="+mn-ea"/>
            </a:endParaRPr>
          </a:p>
          <a:p>
            <a:pPr algn="just" eaLnBrk="1" fontAlgn="auto" hangingPunct="1">
              <a:lnSpc>
                <a:spcPct val="150000"/>
              </a:lnSpc>
            </a:pPr>
            <a:endParaRPr sz="4000" b="0">
              <a:ln>
                <a:noFill/>
              </a:ln>
              <a:effectLst/>
              <a:latin typeface="Helvetica"/>
              <a:ea typeface="Helvetica"/>
              <a:cs typeface="Helvetica"/>
              <a:sym typeface="+mn-ea"/>
            </a:endParaRPr>
          </a:p>
          <a:p>
            <a:pPr algn="just" eaLnBrk="1" fontAlgn="auto" hangingPunct="1">
              <a:lnSpc>
                <a:spcPct val="200000"/>
              </a:lnSpc>
            </a:pPr>
            <a:r>
              <a:rPr sz="4000" b="0">
                <a:ln>
                  <a:noFill/>
                </a:ln>
                <a:effectLst/>
                <a:latin typeface="Helvetica"/>
                <a:ea typeface="Helvetica"/>
                <a:cs typeface="Helvetica"/>
                <a:sym typeface="+mn-ea"/>
              </a:rPr>
              <a:t>一、撤销河北省廊坊市安次区人民法院（2019）冀1002民初2909号民事判决；</a:t>
            </a:r>
            <a:endParaRPr sz="4000" b="0">
              <a:ln>
                <a:noFill/>
              </a:ln>
              <a:effectLst/>
              <a:latin typeface="Helvetica"/>
              <a:ea typeface="Helvetica"/>
              <a:cs typeface="Helvetica"/>
              <a:sym typeface="+mn-ea"/>
            </a:endParaRPr>
          </a:p>
          <a:p>
            <a:pPr algn="just" eaLnBrk="1" fontAlgn="auto" hangingPunct="1">
              <a:lnSpc>
                <a:spcPct val="200000"/>
              </a:lnSpc>
            </a:pPr>
            <a:r>
              <a:rPr sz="4000" b="0">
                <a:ln>
                  <a:noFill/>
                </a:ln>
                <a:effectLst/>
                <a:latin typeface="Helvetica"/>
                <a:ea typeface="Helvetica"/>
                <a:cs typeface="Helvetica"/>
                <a:sym typeface="+mn-ea"/>
              </a:rPr>
              <a:t>二、中科建设总公司于判决生效之日起十日内</a:t>
            </a:r>
            <a:r>
              <a:rPr sz="4000">
                <a:ln>
                  <a:noFill/>
                </a:ln>
                <a:effectLst/>
                <a:latin typeface="Helvetica"/>
                <a:ea typeface="Helvetica"/>
                <a:cs typeface="Helvetica"/>
                <a:sym typeface="+mn-ea"/>
              </a:rPr>
              <a:t>给付</a:t>
            </a:r>
            <a:r>
              <a:rPr sz="4000" b="0">
                <a:ln>
                  <a:noFill/>
                </a:ln>
                <a:effectLst/>
                <a:latin typeface="Helvetica"/>
                <a:ea typeface="Helvetica"/>
                <a:cs typeface="Helvetica"/>
                <a:sym typeface="+mn-ea"/>
              </a:rPr>
              <a:t>唐承建材经销处</a:t>
            </a:r>
            <a:r>
              <a:rPr sz="4000">
                <a:ln>
                  <a:noFill/>
                </a:ln>
                <a:effectLst/>
                <a:latin typeface="Helvetica"/>
                <a:ea typeface="Helvetica"/>
                <a:cs typeface="Helvetica"/>
                <a:sym typeface="+mn-ea"/>
              </a:rPr>
              <a:t>拖欠</a:t>
            </a:r>
            <a:r>
              <a:rPr sz="4000" b="0">
                <a:ln>
                  <a:noFill/>
                </a:ln>
                <a:effectLst/>
                <a:latin typeface="Helvetica"/>
                <a:ea typeface="Helvetica"/>
                <a:cs typeface="Helvetica"/>
                <a:sym typeface="+mn-ea"/>
              </a:rPr>
              <a:t>钢材款</a:t>
            </a:r>
            <a:r>
              <a:rPr sz="4000">
                <a:ln>
                  <a:noFill/>
                </a:ln>
                <a:effectLst/>
                <a:latin typeface="Helvetica"/>
                <a:ea typeface="Helvetica"/>
                <a:cs typeface="Helvetica"/>
                <a:sym typeface="+mn-ea"/>
              </a:rPr>
              <a:t>本金6039552.51</a:t>
            </a:r>
            <a:r>
              <a:rPr sz="4000" b="0">
                <a:ln>
                  <a:noFill/>
                </a:ln>
                <a:effectLst/>
                <a:latin typeface="Helvetica"/>
                <a:ea typeface="Helvetica"/>
                <a:cs typeface="Helvetica"/>
                <a:sym typeface="+mn-ea"/>
              </a:rPr>
              <a:t>元；</a:t>
            </a:r>
            <a:endParaRPr sz="4000" b="0">
              <a:ln>
                <a:noFill/>
              </a:ln>
              <a:effectLst/>
              <a:latin typeface="Helvetica"/>
              <a:ea typeface="Helvetica"/>
              <a:cs typeface="Helvetica"/>
              <a:sym typeface="+mn-ea"/>
            </a:endParaRPr>
          </a:p>
          <a:p>
            <a:pPr algn="just" eaLnBrk="1" fontAlgn="auto" hangingPunct="1">
              <a:lnSpc>
                <a:spcPct val="200000"/>
              </a:lnSpc>
            </a:pPr>
            <a:r>
              <a:rPr sz="4000" b="0">
                <a:ln>
                  <a:noFill/>
                </a:ln>
                <a:effectLst/>
                <a:latin typeface="Helvetica"/>
                <a:ea typeface="Helvetica"/>
                <a:cs typeface="Helvetica"/>
                <a:sym typeface="+mn-ea"/>
              </a:rPr>
              <a:t>三、中科建设开发总公司于判决生效之日起十日内</a:t>
            </a:r>
            <a:r>
              <a:rPr sz="4000">
                <a:ln>
                  <a:noFill/>
                </a:ln>
                <a:effectLst/>
                <a:latin typeface="Helvetica"/>
                <a:ea typeface="Helvetica"/>
                <a:cs typeface="Helvetica"/>
                <a:sym typeface="+mn-ea"/>
              </a:rPr>
              <a:t>给付</a:t>
            </a:r>
            <a:r>
              <a:rPr sz="4000" b="0">
                <a:ln>
                  <a:noFill/>
                </a:ln>
                <a:effectLst/>
                <a:latin typeface="Helvetica"/>
                <a:ea typeface="Helvetica"/>
                <a:cs typeface="Helvetica"/>
                <a:sym typeface="+mn-ea"/>
              </a:rPr>
              <a:t>区唐承建材经销处自2019年5月31日起至2019年6月30日产生的</a:t>
            </a:r>
            <a:r>
              <a:rPr sz="4000">
                <a:ln>
                  <a:noFill/>
                </a:ln>
                <a:effectLst/>
                <a:latin typeface="Helvetica"/>
                <a:ea typeface="Helvetica"/>
                <a:cs typeface="Helvetica"/>
                <a:sym typeface="+mn-ea"/>
              </a:rPr>
              <a:t>逾期付款违约金180000元</a:t>
            </a:r>
            <a:r>
              <a:rPr sz="4000" b="0">
                <a:ln>
                  <a:noFill/>
                </a:ln>
                <a:effectLst/>
                <a:latin typeface="Helvetica"/>
                <a:ea typeface="Helvetica"/>
                <a:cs typeface="Helvetica"/>
                <a:sym typeface="+mn-ea"/>
              </a:rPr>
              <a:t>，以及自2019年7月1日起至实际付清之日止逾期付款违约金（</a:t>
            </a:r>
            <a:r>
              <a:rPr sz="4000">
                <a:ln>
                  <a:noFill/>
                </a:ln>
                <a:effectLst/>
                <a:latin typeface="Helvetica"/>
                <a:ea typeface="Helvetica"/>
                <a:cs typeface="Helvetica"/>
                <a:sym typeface="+mn-ea"/>
              </a:rPr>
              <a:t>以6039552.51元为本金，按照合同约定月息1%计算</a:t>
            </a:r>
            <a:r>
              <a:rPr sz="4000" b="0">
                <a:ln>
                  <a:noFill/>
                </a:ln>
                <a:effectLst/>
                <a:latin typeface="Helvetica"/>
                <a:ea typeface="Helvetica"/>
                <a:cs typeface="Helvetica"/>
                <a:sym typeface="+mn-ea"/>
              </a:rPr>
              <a:t>）；</a:t>
            </a:r>
            <a:endParaRPr sz="4000" b="0">
              <a:ln>
                <a:noFill/>
              </a:ln>
              <a:effectLst/>
              <a:latin typeface="Helvetica"/>
              <a:ea typeface="Helvetica"/>
              <a:cs typeface="Helvetica"/>
              <a:sym typeface="+mn-ea"/>
            </a:endParaRPr>
          </a:p>
          <a:p>
            <a:pPr algn="just" eaLnBrk="1" fontAlgn="auto" hangingPunct="1">
              <a:lnSpc>
                <a:spcPct val="200000"/>
              </a:lnSpc>
            </a:pPr>
            <a:r>
              <a:rPr sz="4000" b="0">
                <a:ln>
                  <a:noFill/>
                </a:ln>
                <a:effectLst/>
                <a:latin typeface="Helvetica"/>
                <a:ea typeface="Helvetica"/>
                <a:cs typeface="Helvetica"/>
                <a:sym typeface="+mn-ea"/>
              </a:rPr>
              <a:t>四、驳回廊坊市安次区唐承建材经销处的其他诉讼请求。</a:t>
            </a:r>
            <a:endParaRPr sz="4000" b="0">
              <a:ln>
                <a:noFill/>
              </a:ln>
              <a:effectLst/>
              <a:latin typeface="Helvetica"/>
              <a:ea typeface="Helvetica"/>
              <a:cs typeface="Helvetica"/>
              <a:sym typeface="+mn-ea"/>
            </a:endParaRPr>
          </a:p>
        </p:txBody>
      </p:sp>
    </p:spTree>
  </p:cSld>
  <p:clrMapOvr>
    <a:masterClrMapping/>
  </p:clrMapOvr>
  <p:transition spd="med"/>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2" name="惟万物之胜胜万物.png" descr="惟万物之胜胜万物.png"/>
          <p:cNvPicPr>
            <a:picLocks noChangeAspect="1"/>
          </p:cNvPicPr>
          <p:nvPr/>
        </p:nvPicPr>
        <p:blipFill>
          <a:blip r:embed="rId1"/>
          <a:stretch>
            <a:fillRect/>
          </a:stretch>
        </p:blipFill>
        <p:spPr>
          <a:xfrm>
            <a:off x="1563370" y="1167130"/>
            <a:ext cx="21826855" cy="10502900"/>
          </a:xfrm>
          <a:prstGeom prst="rect">
            <a:avLst/>
          </a:prstGeom>
          <a:ln w="25400">
            <a:miter lim="400000"/>
            <a:headEnd/>
            <a:tailEnd/>
          </a:ln>
          <a:effectLst>
            <a:outerShdw blurRad="254000" dist="127000" dir="5400000" rotWithShape="0">
              <a:srgbClr val="000000">
                <a:alpha val="33793"/>
              </a:srgbClr>
            </a:outerShdw>
          </a:effectLst>
        </p:spPr>
      </p:pic>
      <p:pic>
        <p:nvPicPr>
          <p:cNvPr id="303" name="惟胜道logo-02.png" descr="惟胜道logo-02.png"/>
          <p:cNvPicPr>
            <a:picLocks noChangeAspect="1"/>
          </p:cNvPicPr>
          <p:nvPr/>
        </p:nvPicPr>
        <p:blipFill>
          <a:blip r:embed="rId2"/>
          <a:stretch>
            <a:fillRect/>
          </a:stretch>
        </p:blipFill>
        <p:spPr>
          <a:xfrm>
            <a:off x="7005725" y="7215955"/>
            <a:ext cx="9586604" cy="6777300"/>
          </a:xfrm>
          <a:prstGeom prst="rect">
            <a:avLst/>
          </a:prstGeom>
          <a:ln w="12700">
            <a:miter lim="400000"/>
            <a:headEnd/>
            <a:tailEnd/>
          </a:ln>
        </p:spPr>
      </p:pic>
      <p:sp>
        <p:nvSpPr>
          <p:cNvPr id="2" name="文本框 1"/>
          <p:cNvSpPr txBox="1"/>
          <p:nvPr/>
        </p:nvSpPr>
        <p:spPr>
          <a:xfrm>
            <a:off x="7834630" y="5637213"/>
            <a:ext cx="7929880" cy="1578610"/>
          </a:xfrm>
          <a:prstGeom prst="rect">
            <a:avLst/>
          </a:prstGeom>
          <a:noFill/>
          <a:ln w="12700" cap="flat">
            <a:noFill/>
            <a:miter lim="400000"/>
          </a:ln>
        </p:spPr>
        <p:style>
          <a:lnRef idx="0">
            <a:srgbClr val="FFFFFF"/>
          </a:lnRef>
          <a:fillRef idx="0">
            <a:srgbClr val="FFFFFF"/>
          </a:fillRef>
          <a:effectRef idx="0">
            <a:srgbClr val="FFFFFF"/>
          </a:effectRef>
          <a:fontRef idx="none"/>
        </p:style>
        <p:txBody>
          <a:bodyPr rot="0" vertOverflow="overflow" horzOverflow="overflow" vert="horz" wrap="square" lIns="50800" tIns="50800" rIns="50800" bIns="50800" numCol="1" spcCol="38100" rtlCol="0" anchor="ctr" forceAA="0">
            <a:spAutoFit/>
          </a:bodyPr>
          <a:lstStyle/>
          <a:p>
            <a:pPr marL="0" marR="0" indent="0" algn="ctr" defTabSz="2438400" rtl="0" fontAlgn="auto" latinLnBrk="0" hangingPunct="0">
              <a:lnSpc>
                <a:spcPct val="100000"/>
              </a:lnSpc>
              <a:spcBef>
                <a:spcPts val="0"/>
              </a:spcBef>
              <a:spcAft>
                <a:spcPts val="0"/>
              </a:spcAft>
              <a:buClrTx/>
              <a:buSzTx/>
              <a:buFontTx/>
              <a:buNone/>
            </a:pPr>
            <a:r>
              <a:rPr kumimoji="0" lang="zh-CN" sz="9600" b="1" i="0" u="none" strike="noStrike" cap="none" spc="0" normalizeH="0" baseline="0">
                <a:ln>
                  <a:noFill/>
                </a:ln>
                <a:solidFill>
                  <a:srgbClr val="9A621F"/>
                </a:solidFill>
                <a:effectLst/>
                <a:uFillTx/>
                <a:latin typeface="Helvetica"/>
                <a:ea typeface="Helvetica"/>
                <a:cs typeface="Helvetica"/>
                <a:sym typeface="Helvetica Neue"/>
              </a:rPr>
              <a:t>谢谢聆听</a:t>
            </a:r>
            <a:endParaRPr kumimoji="0" lang="zh-CN" sz="9600" b="1" i="0" u="none" strike="noStrike" cap="none" spc="0" normalizeH="0" baseline="0">
              <a:ln>
                <a:noFill/>
              </a:ln>
              <a:solidFill>
                <a:srgbClr val="9A621F"/>
              </a:solidFill>
              <a:effectLst/>
              <a:uFillTx/>
              <a:latin typeface="Helvetica"/>
              <a:ea typeface="Helvetica"/>
              <a:cs typeface="Helvetica"/>
              <a:sym typeface="Helvetica Neue"/>
            </a:endParaRPr>
          </a:p>
        </p:txBody>
      </p:sp>
    </p:spTree>
  </p:cSld>
  <p:clrMapOvr>
    <a:masterClrMapping/>
  </p:clrMapOvr>
  <p:transition spd="med"/>
</p:sld>
</file>

<file path=ppt/tags/tag1.xml><?xml version="1.0" encoding="utf-8"?>
<p:tagLst xmlns:p="http://schemas.openxmlformats.org/presentationml/2006/main">
  <p:tag name="KSO_WM_UNIT_PLACING_PICTURE_USER_VIEWPORT" val="{&quot;height&quot;:10672.913385826772,&quot;width&quot;:15097.014173228346}"/>
</p:tagLst>
</file>

<file path=ppt/theme/theme1.xml><?xml version="1.0" encoding="utf-8"?>
<a:theme xmlns:a="http://schemas.openxmlformats.org/drawingml/2006/main" name="21_BasicWhite">
  <a:themeElements>
    <a:clrScheme name="21_BasicWhite">
      <a:dk1>
        <a:srgbClr val="5E5E5E"/>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21_BasicWhite">
      <a:majorFont>
        <a:latin typeface="Helvetica Neue"/>
        <a:ea typeface="Helvetica Neue"/>
        <a:cs typeface="Helvetica Neue"/>
      </a:majorFont>
      <a:minorFont>
        <a:latin typeface="Helvetica Neue"/>
        <a:ea typeface="Helvetica Neue"/>
        <a:cs typeface="Helvetica Neue"/>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spDef>
    <a:lnDef>
      <a:spPr>
        <a:noFill/>
        <a:ln w="25400" cap="flat">
          <a:solidFill>
            <a:srgbClr val="000000"/>
          </a:solidFill>
          <a:prstDash val="solid"/>
          <a:miter lim="400000"/>
        </a:ln>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lnDef>
    <a:txDef>
      <a:spPr>
        <a:noFill/>
        <a:ln w="12700" cap="flat">
          <a:noFill/>
          <a:miter lim="400000"/>
        </a:ln>
      </a:spPr>
      <a:bodyPr rot="0" spcFirstLastPara="1" vertOverflow="overflow" horzOverflow="overflow" vert="horz" wrap="square" lIns="50800" tIns="50800" rIns="50800" bIns="50800" numCol="1" spcCol="38100" rtlCol="0" anchor="ctr">
        <a:spAutoFit/>
      </a:bodyPr>
      <a:lstStyle>
        <a:defPPr marL="0" marR="0" indent="0" algn="ctr" defTabSz="2438400" rtl="0" fontAlgn="auto" latinLnBrk="0" hangingPunct="0">
          <a:lnSpc>
            <a:spcPct val="100000"/>
          </a:lnSpc>
          <a:spcBef>
            <a:spcPts val="0"/>
          </a:spcBef>
          <a:spcAft>
            <a:spcPts val="0"/>
          </a:spcAft>
          <a:buClrTx/>
          <a:buSzTx/>
          <a:buFontTx/>
          <a:buNone/>
          <a:defRPr kumimoji="0" sz="2400" b="0" i="0" u="none" strike="noStrike" cap="none" spc="0" normalizeH="0" baseline="0">
            <a:ln>
              <a:noFill/>
            </a:ln>
            <a:solidFill>
              <a:srgbClr val="5E5E5E"/>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1_BasicWhite">
  <a:themeElements>
    <a:clrScheme name="21_BasicWhite">
      <a:dk1>
        <a:srgbClr val="000000"/>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21_BasicWhite">
      <a:majorFont>
        <a:latin typeface="Helvetica Neue"/>
        <a:ea typeface="Helvetica Neue"/>
        <a:cs typeface="Helvetica Neue"/>
      </a:majorFont>
      <a:minorFont>
        <a:latin typeface="Helvetica Neue"/>
        <a:ea typeface="Helvetica Neue"/>
        <a:cs typeface="Helvetica Neue"/>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defRPr kumimoji="0" sz="32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spDef>
    <a:lnDef>
      <a:spPr>
        <a:noFill/>
        <a:ln w="25400" cap="flat">
          <a:solidFill>
            <a:srgbClr val="000000"/>
          </a:solidFill>
          <a:prstDash val="solid"/>
          <a:miter lim="400000"/>
        </a:ln>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lnDef>
    <a:txDef>
      <a:spPr>
        <a:noFill/>
        <a:ln w="12700" cap="flat">
          <a:noFill/>
          <a:miter lim="400000"/>
        </a:ln>
      </a:spPr>
      <a:bodyPr rot="0" spcFirstLastPara="1" vertOverflow="overflow" horzOverflow="overflow" vert="horz" wrap="square" lIns="50800" tIns="50800" rIns="50800" bIns="50800" numCol="1" spcCol="38100" rtlCol="0" anchor="ctr">
        <a:spAutoFit/>
      </a:bodyPr>
      <a:lstStyle>
        <a:defPPr marL="0" marR="0" indent="0" algn="ctr" defTabSz="2438400" rtl="0" fontAlgn="auto" latinLnBrk="0" hangingPunct="0">
          <a:lnSpc>
            <a:spcPct val="100000"/>
          </a:lnSpc>
          <a:spcBef>
            <a:spcPts val="0"/>
          </a:spcBef>
          <a:spcAft>
            <a:spcPts val="0"/>
          </a:spcAft>
          <a:buClrTx/>
          <a:buSzTx/>
          <a:buFontTx/>
          <a:buNone/>
          <a:defRPr kumimoji="0" sz="2400" b="0" i="0" u="none" strike="noStrike" cap="none" spc="0" normalizeH="0" baseline="0">
            <a:ln>
              <a:noFill/>
            </a:ln>
            <a:solidFill>
              <a:srgbClr val="5E5E5E"/>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txDef>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9542</Words>
  <Application>WPS 演示</Application>
  <PresentationFormat>自定义</PresentationFormat>
  <Paragraphs>429</Paragraphs>
  <Slides>44</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44</vt:i4>
      </vt:variant>
    </vt:vector>
  </HeadingPairs>
  <TitlesOfParts>
    <vt:vector size="56" baseType="lpstr">
      <vt:lpstr>Arial</vt:lpstr>
      <vt:lpstr>宋体</vt:lpstr>
      <vt:lpstr>Wingdings</vt:lpstr>
      <vt:lpstr>Helvetica Neue</vt:lpstr>
      <vt:lpstr>Helvetica Neue Medium</vt:lpstr>
      <vt:lpstr>Helvetica Neue Thin</vt:lpstr>
      <vt:lpstr>Helvetica</vt:lpstr>
      <vt:lpstr>微软雅黑</vt:lpstr>
      <vt:lpstr>Arial Unicode MS</vt:lpstr>
      <vt:lpstr>Segoe Print</vt:lpstr>
      <vt:lpstr>Helvetica Neue</vt:lpstr>
      <vt:lpstr>21_BasicWhite</vt:lpstr>
      <vt:lpstr>PowerPoint 演示文稿</vt:lpstr>
      <vt:lpstr>条例结构解读</vt:lpstr>
      <vt:lpstr>PowerPoint 演示文稿</vt:lpstr>
      <vt:lpstr>PowerPoint 演示文稿</vt:lpstr>
      <vt:lpstr>新旧法条对比</vt:lpstr>
      <vt:lpstr>关联法条</vt:lpstr>
      <vt:lpstr>PowerPoint 演示文稿</vt:lpstr>
      <vt:lpstr>PowerPoint 演示文稿</vt:lpstr>
      <vt:lpstr>PowerPoint 演示文稿</vt:lpstr>
      <vt:lpstr>新旧法条对比</vt:lpstr>
      <vt:lpstr>PowerPoint 演示文稿</vt:lpstr>
      <vt:lpstr>新旧法条对比</vt:lpstr>
      <vt:lpstr>PowerPoint 演示文稿</vt:lpstr>
      <vt:lpstr>新旧法条对比</vt:lpstr>
      <vt:lpstr>PowerPoint 演示文稿</vt:lpstr>
      <vt:lpstr>新旧法条对比</vt:lpstr>
      <vt:lpstr>PowerPoint 演示文稿</vt:lpstr>
      <vt:lpstr>新旧法条对比</vt:lpstr>
      <vt:lpstr>关联法条</vt:lpstr>
      <vt:lpstr>PowerPoint 演示文稿</vt:lpstr>
      <vt:lpstr>PowerPoint 演示文稿</vt:lpstr>
      <vt:lpstr>PowerPoint 演示文稿</vt:lpstr>
      <vt:lpstr>PowerPoint 演示文稿</vt:lpstr>
      <vt:lpstr>新旧法条对比</vt:lpstr>
      <vt:lpstr>PowerPoint 演示文稿</vt:lpstr>
      <vt:lpstr>新旧法条对比</vt:lpstr>
      <vt:lpstr>PowerPoint 演示文稿</vt:lpstr>
      <vt:lpstr>新旧法条对比</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关联法条</vt:lpstr>
      <vt:lpstr>条例核心</vt:lpstr>
      <vt:lpstr>案例展示 </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椰子姑娘</cp:lastModifiedBy>
  <cp:revision>20</cp:revision>
  <dcterms:created xsi:type="dcterms:W3CDTF">2020-09-16T09:29:00Z</dcterms:created>
  <dcterms:modified xsi:type="dcterms:W3CDTF">2020-09-24T08:14:46Z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2052-11.1.0.9999</vt:lpwstr>
  </property>
</Properties>
</file>